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  <p:sldMasterId id="2147483684" r:id="rId5"/>
  </p:sldMasterIdLst>
  <p:notesMasterIdLst>
    <p:notesMasterId r:id="rId41"/>
  </p:notesMasterIdLst>
  <p:sldIdLst>
    <p:sldId id="256" r:id="rId6"/>
    <p:sldId id="318" r:id="rId7"/>
    <p:sldId id="312" r:id="rId8"/>
    <p:sldId id="313" r:id="rId9"/>
    <p:sldId id="290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1" r:id="rId19"/>
    <p:sldId id="258" r:id="rId20"/>
    <p:sldId id="287" r:id="rId21"/>
    <p:sldId id="299" r:id="rId22"/>
    <p:sldId id="300" r:id="rId23"/>
    <p:sldId id="286" r:id="rId24"/>
    <p:sldId id="266" r:id="rId25"/>
    <p:sldId id="265" r:id="rId26"/>
    <p:sldId id="267" r:id="rId27"/>
    <p:sldId id="275" r:id="rId28"/>
    <p:sldId id="276" r:id="rId29"/>
    <p:sldId id="277" r:id="rId30"/>
    <p:sldId id="278" r:id="rId31"/>
    <p:sldId id="280" r:id="rId32"/>
    <p:sldId id="285" r:id="rId33"/>
    <p:sldId id="279" r:id="rId34"/>
    <p:sldId id="291" r:id="rId35"/>
    <p:sldId id="314" r:id="rId36"/>
    <p:sldId id="315" r:id="rId37"/>
    <p:sldId id="317" r:id="rId38"/>
    <p:sldId id="284" r:id="rId39"/>
    <p:sldId id="288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eep Bhagwani" initials="MB" lastIdx="1" clrIdx="0">
    <p:extLst>
      <p:ext uri="{19B8F6BF-5375-455C-9EA6-DF929625EA0E}">
        <p15:presenceInfo xmlns:p15="http://schemas.microsoft.com/office/powerpoint/2012/main" userId="751da88dede6268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5F5"/>
    <a:srgbClr val="FCDA65"/>
    <a:srgbClr val="349FE9"/>
    <a:srgbClr val="FFFFFF"/>
    <a:srgbClr val="7C0000"/>
    <a:srgbClr val="75F7F7"/>
    <a:srgbClr val="0066FF"/>
    <a:srgbClr val="53C4FA"/>
    <a:srgbClr val="2189FC"/>
    <a:srgbClr val="75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191" autoAdjust="0"/>
    <p:restoredTop sz="94660"/>
  </p:normalViewPr>
  <p:slideViewPr>
    <p:cSldViewPr snapToGrid="0">
      <p:cViewPr>
        <p:scale>
          <a:sx n="66" d="100"/>
          <a:sy n="66" d="100"/>
        </p:scale>
        <p:origin x="1138" y="4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5120C-7C48-43D9-9C6A-90BC2B345101}" type="datetimeFigureOut">
              <a:rPr lang="en-IN" smtClean="0"/>
              <a:t>23-02-2018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7B090-0354-4D77-B1C8-9AEC3A3CA5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270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FBB75-3B21-3F45-A973-11ECFEE777C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2045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47FBB75-3B21-3F45-A973-11ECFEE777C6}" type="slidenum">
              <a:rPr kumimoji="0" lang="de-D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de-D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302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582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07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6846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91973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5551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19196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223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2019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10062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4858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2504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9945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32583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35127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Platzhalter für vertikalen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936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414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759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582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2952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67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994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62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2/23/2018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6556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200746-EDE5-3145-A59C-9453983F25D5}" type="datetimeFigureOut">
              <a:rPr lang="de-DE" smtClean="0"/>
              <a:t>23.02.2018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340BA-7CF0-024D-8A3C-2F7F5D41797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1163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23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21.png"/><Relationship Id="rId10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12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2189FC"/>
            </a:gs>
            <a:gs pos="3000">
              <a:srgbClr val="75F7F7"/>
            </a:gs>
            <a:gs pos="100000">
              <a:srgbClr val="75F7F8"/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6E298A8-578A-4B31-83EF-1D3E3B6D78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7237" y="2899857"/>
            <a:ext cx="8353888" cy="1058285"/>
          </a:xfrm>
        </p:spPr>
        <p:txBody>
          <a:bodyPr/>
          <a:lstStyle/>
          <a:p>
            <a:r>
              <a:rPr lang="en-IN" dirty="0">
                <a:solidFill>
                  <a:srgbClr val="FCDA65"/>
                </a:solidFill>
                <a:latin typeface="AvantGarde LT Book" panose="02000603030000020004" pitchFamily="2" charset="0"/>
              </a:rPr>
              <a:t>CAR RENTAL MANAGEMENT SYSTEM (CARMA)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CA9FED20-BC73-450D-A2A4-4464E671E6A1}"/>
              </a:ext>
            </a:extLst>
          </p:cNvPr>
          <p:cNvSpPr txBox="1">
            <a:spLocks/>
          </p:cNvSpPr>
          <p:nvPr/>
        </p:nvSpPr>
        <p:spPr>
          <a:xfrm>
            <a:off x="8564879" y="5556614"/>
            <a:ext cx="3627121" cy="10582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>
                <a:solidFill>
                  <a:srgbClr val="FCDA65"/>
                </a:solidFill>
                <a:latin typeface="AvantGarde LT Book" panose="02000603030000020004" pitchFamily="2" charset="0"/>
              </a:rPr>
              <a:t>Add LOGO </a:t>
            </a:r>
            <a:br>
              <a:rPr lang="en-IN" dirty="0">
                <a:solidFill>
                  <a:srgbClr val="FCDA65"/>
                </a:solidFill>
                <a:latin typeface="AvantGarde LT Book" panose="02000603030000020004" pitchFamily="2" charset="0"/>
              </a:rPr>
            </a:br>
            <a:r>
              <a:rPr lang="en-IN" dirty="0">
                <a:solidFill>
                  <a:srgbClr val="FCDA65"/>
                </a:solidFill>
                <a:latin typeface="AvantGarde LT Book" panose="02000603030000020004" pitchFamily="2" charset="0"/>
              </a:rPr>
              <a:t>CHANGE BACKGROUND(LIGHT)</a:t>
            </a:r>
          </a:p>
        </p:txBody>
      </p:sp>
    </p:spTree>
    <p:extLst>
      <p:ext uri="{BB962C8B-B14F-4D97-AF65-F5344CB8AC3E}">
        <p14:creationId xmlns:p14="http://schemas.microsoft.com/office/powerpoint/2010/main" val="255404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ED67194-B1CB-47D1-93F8-3BA7916D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281" y="1087120"/>
            <a:ext cx="2608580" cy="46862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0" y="-544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256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323211-CFAA-4048-A030-220E7968C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138" y="1132840"/>
            <a:ext cx="2609391" cy="46278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5443"/>
            <a:ext cx="6858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74D332A-3140-42ED-BBD6-C8D582CE47E8}"/>
              </a:ext>
            </a:extLst>
          </p:cNvPr>
          <p:cNvGrpSpPr/>
          <p:nvPr/>
        </p:nvGrpSpPr>
        <p:grpSpPr>
          <a:xfrm>
            <a:off x="6096000" y="-5443"/>
            <a:ext cx="6858000" cy="6858000"/>
            <a:chOff x="6110841" y="-5443"/>
            <a:chExt cx="6858000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56BC54F-5090-4C0E-B0E7-9BA6C0318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70979" y="1104924"/>
              <a:ext cx="2609391" cy="464489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1568EE-9673-4937-8108-5501C0644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0841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05680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DEF8AB-4D93-4BF0-83DF-B85DD6981F3C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close up of a logo&#10;&#10;Description generated with high confidence">
              <a:extLst>
                <a:ext uri="{FF2B5EF4-FFF2-40B4-BE49-F238E27FC236}">
                  <a16:creationId xmlns:a16="http://schemas.microsoft.com/office/drawing/2014/main" id="{EA738803-B59B-4B2B-BCC1-9FA7A7CA9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02308" y="1117601"/>
              <a:ext cx="2646732" cy="46177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957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23C4488-A75C-4C1D-8023-84D05D9F49D6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4" name="Picture 3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CAD8A54-6052-47EE-8DC7-A8FAE7C65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430" y="1080807"/>
              <a:ext cx="2662569" cy="474294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FDC8572-9016-4E72-8C28-C316C04EAF25}"/>
              </a:ext>
            </a:extLst>
          </p:cNvPr>
          <p:cNvSpPr/>
          <p:nvPr/>
        </p:nvSpPr>
        <p:spPr>
          <a:xfrm>
            <a:off x="6116955" y="3514725"/>
            <a:ext cx="45719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617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BD811F0-C23D-4838-984A-7D78A3BF2C10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DC3D1263-E372-4157-A82C-19A98D4DAB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3430" y="1127979"/>
              <a:ext cx="2662568" cy="46492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2464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100000">
              <a:schemeClr val="tx1">
                <a:lumMod val="85000"/>
              </a:schemeClr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59D3D-0F69-435A-9A4A-CDCBA479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70498" y="2766218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chemeClr val="bg1"/>
                </a:solidFill>
                <a:latin typeface="AvantGarde LT Book" panose="02000603030000020004" pitchFamily="2" charset="0"/>
              </a:rPr>
              <a:t>HOW DOES IT 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D1D45C-5889-4A37-8ACA-E040EA0C8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4532" y="1370012"/>
            <a:ext cx="45243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3005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8A807CB-926C-4E24-929D-4CDF792C7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569" y="2688988"/>
            <a:ext cx="5455534" cy="1148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PARTICIPANTS</a:t>
            </a:r>
          </a:p>
        </p:txBody>
      </p:sp>
      <p:pic>
        <p:nvPicPr>
          <p:cNvPr id="3" name="Bild 68">
            <a:extLst>
              <a:ext uri="{FF2B5EF4-FFF2-40B4-BE49-F238E27FC236}">
                <a16:creationId xmlns:a16="http://schemas.microsoft.com/office/drawing/2014/main" id="{65485B64-933C-43B7-ADF0-D8D34BED8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831" y="801644"/>
            <a:ext cx="2286203" cy="2296060"/>
          </a:xfrm>
          <a:prstGeom prst="rect">
            <a:avLst/>
          </a:prstGeom>
        </p:spPr>
      </p:pic>
      <p:pic>
        <p:nvPicPr>
          <p:cNvPr id="4" name="Bild 1">
            <a:extLst>
              <a:ext uri="{FF2B5EF4-FFF2-40B4-BE49-F238E27FC236}">
                <a16:creationId xmlns:a16="http://schemas.microsoft.com/office/drawing/2014/main" id="{24836509-B55E-40F9-AAC7-AB85AAEB03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7706" y="2950067"/>
            <a:ext cx="2296060" cy="2296060"/>
          </a:xfrm>
          <a:prstGeom prst="rect">
            <a:avLst/>
          </a:prstGeom>
        </p:spPr>
      </p:pic>
      <p:pic>
        <p:nvPicPr>
          <p:cNvPr id="5" name="Bild 83">
            <a:extLst>
              <a:ext uri="{FF2B5EF4-FFF2-40B4-BE49-F238E27FC236}">
                <a16:creationId xmlns:a16="http://schemas.microsoft.com/office/drawing/2014/main" id="{412ADAB4-C5C2-48ED-9FC8-8EE26CF8FB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8450" y="1375310"/>
            <a:ext cx="1148728" cy="1148728"/>
          </a:xfrm>
          <a:prstGeom prst="rect">
            <a:avLst/>
          </a:prstGeom>
        </p:spPr>
      </p:pic>
      <p:pic>
        <p:nvPicPr>
          <p:cNvPr id="7" name="Bild 68">
            <a:extLst>
              <a:ext uri="{FF2B5EF4-FFF2-40B4-BE49-F238E27FC236}">
                <a16:creationId xmlns:a16="http://schemas.microsoft.com/office/drawing/2014/main" id="{12E474DC-919E-45E0-A8DD-646C084B3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498" y="3429000"/>
            <a:ext cx="3196868" cy="3196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463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037F10B-9B86-4A47-BE76-E8409568EA92}"/>
              </a:ext>
            </a:extLst>
          </p:cNvPr>
          <p:cNvSpPr txBox="1">
            <a:spLocks/>
          </p:cNvSpPr>
          <p:nvPr/>
        </p:nvSpPr>
        <p:spPr>
          <a:xfrm>
            <a:off x="1300773" y="3059605"/>
            <a:ext cx="3661617" cy="738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OWNER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B147F-6D71-4770-BD0D-39E69AC8CE28}"/>
              </a:ext>
            </a:extLst>
          </p:cNvPr>
          <p:cNvSpPr txBox="1"/>
          <p:nvPr/>
        </p:nvSpPr>
        <p:spPr>
          <a:xfrm>
            <a:off x="1380672" y="3638596"/>
            <a:ext cx="4372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65000"/>
                  </a:schemeClr>
                </a:solidFill>
              </a:rPr>
              <a:t>Wants to give his car for rent.</a:t>
            </a:r>
          </a:p>
        </p:txBody>
      </p:sp>
      <p:pic>
        <p:nvPicPr>
          <p:cNvPr id="4" name="Bild 4">
            <a:extLst>
              <a:ext uri="{FF2B5EF4-FFF2-40B4-BE49-F238E27FC236}">
                <a16:creationId xmlns:a16="http://schemas.microsoft.com/office/drawing/2014/main" id="{F789E919-03CB-40BA-83E3-AFB130CF6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696" y="1821778"/>
            <a:ext cx="3214442" cy="321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442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89BC978-E864-40CC-A0CC-B88FB122B2EC}"/>
              </a:ext>
            </a:extLst>
          </p:cNvPr>
          <p:cNvSpPr txBox="1">
            <a:spLocks/>
          </p:cNvSpPr>
          <p:nvPr/>
        </p:nvSpPr>
        <p:spPr>
          <a:xfrm>
            <a:off x="1291895" y="3059605"/>
            <a:ext cx="3910420" cy="73878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CUSTOMER</a:t>
            </a:r>
            <a:br>
              <a:rPr lang="en-US" sz="40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endParaRPr lang="en-US" sz="40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135FC2-54B1-4857-818E-0F6CF9344443}"/>
              </a:ext>
            </a:extLst>
          </p:cNvPr>
          <p:cNvSpPr txBox="1"/>
          <p:nvPr/>
        </p:nvSpPr>
        <p:spPr>
          <a:xfrm>
            <a:off x="1362915" y="3637385"/>
            <a:ext cx="3910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solidFill>
                  <a:schemeClr val="tx1">
                    <a:lumMod val="65000"/>
                  </a:schemeClr>
                </a:solidFill>
              </a:rPr>
              <a:t>Wants to rent a car.</a:t>
            </a:r>
          </a:p>
        </p:txBody>
      </p:sp>
      <p:pic>
        <p:nvPicPr>
          <p:cNvPr id="4" name="Bild 83">
            <a:extLst>
              <a:ext uri="{FF2B5EF4-FFF2-40B4-BE49-F238E27FC236}">
                <a16:creationId xmlns:a16="http://schemas.microsoft.com/office/drawing/2014/main" id="{E1063206-4B9C-4971-9421-450097253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118" y="1854425"/>
            <a:ext cx="3149147" cy="314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7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chemeClr val="tx1">
                <a:lumMod val="86000"/>
                <a:lumOff val="14000"/>
              </a:schemeClr>
            </a:gs>
            <a:gs pos="0">
              <a:schemeClr val="tx1">
                <a:lumMod val="95000"/>
              </a:schemeClr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A89CC02-C159-4F9A-95A7-EA6B9A1FBC58}"/>
              </a:ext>
            </a:extLst>
          </p:cNvPr>
          <p:cNvSpPr txBox="1">
            <a:spLocks/>
          </p:cNvSpPr>
          <p:nvPr/>
        </p:nvSpPr>
        <p:spPr>
          <a:xfrm>
            <a:off x="-802513" y="2670865"/>
            <a:ext cx="7376932" cy="11834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solidFill>
                  <a:schemeClr val="bg1"/>
                </a:solidFill>
              </a:rPr>
              <a:t>ASSETS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3664B02-D75C-4D9B-B9F2-2CE307EF0314}"/>
              </a:ext>
            </a:extLst>
          </p:cNvPr>
          <p:cNvGrpSpPr/>
          <p:nvPr/>
        </p:nvGrpSpPr>
        <p:grpSpPr>
          <a:xfrm>
            <a:off x="8377493" y="4189283"/>
            <a:ext cx="2379216" cy="2379216"/>
            <a:chOff x="7019209" y="1760756"/>
            <a:chExt cx="2379216" cy="237921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D235196-CCED-4231-AE63-C789DAED04A5}"/>
                </a:ext>
              </a:extLst>
            </p:cNvPr>
            <p:cNvSpPr/>
            <p:nvPr/>
          </p:nvSpPr>
          <p:spPr>
            <a:xfrm>
              <a:off x="7019209" y="1760756"/>
              <a:ext cx="2379216" cy="2379216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3" name="Picture 2" descr="A picture containing transport&#10;&#10;Description generated with high confidence">
              <a:extLst>
                <a:ext uri="{FF2B5EF4-FFF2-40B4-BE49-F238E27FC236}">
                  <a16:creationId xmlns:a16="http://schemas.microsoft.com/office/drawing/2014/main" id="{C7D69AF2-BAD0-47D4-8552-64B551D01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572" y="2048119"/>
              <a:ext cx="1804489" cy="180448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3F84DBF-C530-4684-A45B-F104716977B3}"/>
              </a:ext>
            </a:extLst>
          </p:cNvPr>
          <p:cNvGrpSpPr/>
          <p:nvPr/>
        </p:nvGrpSpPr>
        <p:grpSpPr>
          <a:xfrm>
            <a:off x="4792663" y="2979172"/>
            <a:ext cx="3192179" cy="3192179"/>
            <a:chOff x="4656307" y="659601"/>
            <a:chExt cx="3360229" cy="3360229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88C2052-A584-4364-BAF6-2D90D03A3346}"/>
                </a:ext>
              </a:extLst>
            </p:cNvPr>
            <p:cNvSpPr/>
            <p:nvPr/>
          </p:nvSpPr>
          <p:spPr>
            <a:xfrm>
              <a:off x="4656307" y="659601"/>
              <a:ext cx="3360229" cy="3360229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8" name="Picture 7" descr="A close up of a car&#10;&#10;Description generated with high confidence">
              <a:extLst>
                <a:ext uri="{FF2B5EF4-FFF2-40B4-BE49-F238E27FC236}">
                  <a16:creationId xmlns:a16="http://schemas.microsoft.com/office/drawing/2014/main" id="{9206C5A5-34EB-4870-BCAE-92D637BD4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89361" y="892655"/>
              <a:ext cx="2894120" cy="289412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83BF181-30F0-4E74-A73F-EA431CEE7C3F}"/>
              </a:ext>
            </a:extLst>
          </p:cNvPr>
          <p:cNvGrpSpPr/>
          <p:nvPr/>
        </p:nvGrpSpPr>
        <p:grpSpPr>
          <a:xfrm>
            <a:off x="7337336" y="323658"/>
            <a:ext cx="3530659" cy="3530659"/>
            <a:chOff x="5281932" y="1174072"/>
            <a:chExt cx="3879824" cy="387982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95475EC-3559-4911-B160-AF1992F9A72F}"/>
                </a:ext>
              </a:extLst>
            </p:cNvPr>
            <p:cNvSpPr/>
            <p:nvPr/>
          </p:nvSpPr>
          <p:spPr>
            <a:xfrm>
              <a:off x="5281932" y="1174072"/>
              <a:ext cx="3879824" cy="3879824"/>
            </a:xfrm>
            <a:prstGeom prst="ellipse">
              <a:avLst/>
            </a:prstGeom>
            <a:solidFill>
              <a:srgbClr val="F5F5F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44D0DB0-CE2F-4945-A402-D82AFC6BF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03560" y="1542164"/>
              <a:ext cx="3192178" cy="31921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36747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18B5A-822A-4463-AA74-29C665E9B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825C8-D653-4606-B768-A3F15076A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Don’t change anything here, its for statistics</a:t>
            </a:r>
          </a:p>
        </p:txBody>
      </p:sp>
    </p:spTree>
    <p:extLst>
      <p:ext uri="{BB962C8B-B14F-4D97-AF65-F5344CB8AC3E}">
        <p14:creationId xmlns:p14="http://schemas.microsoft.com/office/powerpoint/2010/main" val="33321446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97BCA-CFE7-4DA9-A995-EA45A0B6E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494" y="2413015"/>
            <a:ext cx="2153575" cy="1015985"/>
          </a:xfrm>
        </p:spPr>
        <p:txBody>
          <a:bodyPr>
            <a:normAutofit/>
          </a:bodyPr>
          <a:lstStyle/>
          <a:p>
            <a:r>
              <a:rPr lang="en-IN" sz="4800" dirty="0">
                <a:solidFill>
                  <a:schemeClr val="bg1"/>
                </a:solidFill>
              </a:rPr>
              <a:t>CARS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C3A358-407F-46E8-8BB9-1EDBCEEB07B6}"/>
              </a:ext>
            </a:extLst>
          </p:cNvPr>
          <p:cNvSpPr txBox="1"/>
          <p:nvPr/>
        </p:nvSpPr>
        <p:spPr>
          <a:xfrm>
            <a:off x="1566169" y="3429000"/>
            <a:ext cx="1864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349FE9"/>
                </a:solidFill>
              </a:rPr>
              <a:t>0</a:t>
            </a:r>
            <a:r>
              <a:rPr lang="en-IN" dirty="0"/>
              <a:t> 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AVAILABLE</a:t>
            </a:r>
          </a:p>
          <a:p>
            <a:r>
              <a:rPr lang="en-IN" dirty="0">
                <a:solidFill>
                  <a:srgbClr val="349FE9"/>
                </a:solidFill>
              </a:rPr>
              <a:t>1</a:t>
            </a:r>
            <a:r>
              <a:rPr lang="en-IN" dirty="0"/>
              <a:t> </a:t>
            </a:r>
            <a:r>
              <a:rPr lang="en-IN" dirty="0">
                <a:solidFill>
                  <a:schemeClr val="tx1">
                    <a:lumMod val="50000"/>
                  </a:schemeClr>
                </a:solidFill>
              </a:rPr>
              <a:t>BOOKED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2A3CE6-081D-4F8F-9B6C-42FD776A7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699" y="57150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158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F7BB65F-85E1-4AF5-BBA3-379C7559A10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5992" y="2"/>
            <a:ext cx="4636008" cy="6857998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D682E5C-8A62-46A2-82D0-7B8CB9650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222" y="2867486"/>
            <a:ext cx="5323605" cy="3990511"/>
          </a:xfrm>
          <a:prstGeom prst="rect">
            <a:avLst/>
          </a:prstGeom>
          <a:effectLst>
            <a:softEdge rad="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13F6AE8-A2E5-4727-AC76-31D03C7FF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843" y="2222339"/>
            <a:ext cx="6188242" cy="1785094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TRANSACTIONS</a:t>
            </a:r>
          </a:p>
        </p:txBody>
      </p:sp>
    </p:spTree>
    <p:extLst>
      <p:ext uri="{BB962C8B-B14F-4D97-AF65-F5344CB8AC3E}">
        <p14:creationId xmlns:p14="http://schemas.microsoft.com/office/powerpoint/2010/main" val="2644858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5EF3-6A1C-480F-B1E3-536DF829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474" y="2134573"/>
            <a:ext cx="4076948" cy="1974440"/>
          </a:xfrm>
        </p:spPr>
        <p:txBody>
          <a:bodyPr>
            <a:normAutofit/>
          </a:bodyPr>
          <a:lstStyle/>
          <a:p>
            <a:r>
              <a:rPr lang="en-IN" sz="6600" dirty="0">
                <a:solidFill>
                  <a:schemeClr val="bg1"/>
                </a:solidFill>
              </a:rPr>
              <a:t>RENTING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4D52BD-626A-4944-961A-5BC01ADDC247}"/>
              </a:ext>
            </a:extLst>
          </p:cNvPr>
          <p:cNvSpPr txBox="1"/>
          <p:nvPr/>
        </p:nvSpPr>
        <p:spPr>
          <a:xfrm>
            <a:off x="873954" y="3429000"/>
            <a:ext cx="3432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4D8EEE"/>
                </a:solidFill>
              </a:rPr>
              <a:t>From-</a:t>
            </a:r>
            <a:r>
              <a:rPr lang="en-IN" sz="2400" dirty="0">
                <a:solidFill>
                  <a:srgbClr val="3D73CE"/>
                </a:solidFill>
              </a:rPr>
              <a:t>to</a:t>
            </a:r>
            <a:r>
              <a:rPr lang="en-IN" sz="2400" dirty="0">
                <a:solidFill>
                  <a:srgbClr val="4D8EEE"/>
                </a:solidFill>
              </a:rPr>
              <a:t>-Date </a:t>
            </a:r>
          </a:p>
        </p:txBody>
      </p:sp>
      <p:pic>
        <p:nvPicPr>
          <p:cNvPr id="9" name="Picture 8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29F9E1CB-B45E-44E4-BD45-70B39C651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0945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238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FC9C3-1261-47CC-888D-8A2418160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8120" y="2766219"/>
            <a:ext cx="3627120" cy="1325563"/>
          </a:xfrm>
        </p:spPr>
        <p:txBody>
          <a:bodyPr>
            <a:normAutofit fontScale="90000"/>
          </a:bodyPr>
          <a:lstStyle/>
          <a:p>
            <a:r>
              <a:rPr lang="en-IN" sz="15300" b="1" dirty="0">
                <a:solidFill>
                  <a:srgbClr val="E5EDF4"/>
                </a:solidFill>
              </a:rPr>
              <a:t>THE</a:t>
            </a:r>
            <a:r>
              <a:rPr lang="en-IN" b="1" dirty="0">
                <a:solidFill>
                  <a:srgbClr val="E5EDF4"/>
                </a:solidFill>
              </a:rPr>
              <a:t> </a:t>
            </a:r>
            <a:r>
              <a:rPr lang="en-IN" sz="6000" b="1" dirty="0">
                <a:solidFill>
                  <a:srgbClr val="E5EDF4"/>
                </a:solidFill>
              </a:rPr>
              <a:t>PROCESS</a:t>
            </a:r>
            <a:endParaRPr lang="en-IN" b="1" dirty="0">
              <a:solidFill>
                <a:srgbClr val="E5EDF4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CE277-10EF-4B18-8B68-4125A0FB0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694" y="1047750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51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81F19-6B03-4B50-864C-A86E37259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11415"/>
            <a:ext cx="10515600" cy="1325563"/>
          </a:xfrm>
        </p:spPr>
        <p:txBody>
          <a:bodyPr>
            <a:normAutofit/>
          </a:bodyPr>
          <a:lstStyle/>
          <a:p>
            <a:r>
              <a:rPr lang="en-IN" sz="3600" dirty="0">
                <a:solidFill>
                  <a:schemeClr val="tx1">
                    <a:lumMod val="65000"/>
                  </a:schemeClr>
                </a:solidFill>
              </a:rPr>
              <a:t>OWNER ADDS A CAR AVAILABLE TO BE RENTED </a:t>
            </a:r>
          </a:p>
        </p:txBody>
      </p:sp>
      <p:pic>
        <p:nvPicPr>
          <p:cNvPr id="5" name="Picture 4" descr="A close up of a car&#10;&#10;Description generated with high confidence">
            <a:extLst>
              <a:ext uri="{FF2B5EF4-FFF2-40B4-BE49-F238E27FC236}">
                <a16:creationId xmlns:a16="http://schemas.microsoft.com/office/drawing/2014/main" id="{6ACCE5DF-6B28-44E8-904C-CE2612272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840" y="2623909"/>
            <a:ext cx="6903720" cy="43838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8382697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EDC8E-2D9E-4097-86F2-AB3BFEFCC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769" y="1416685"/>
            <a:ext cx="6140448" cy="3993515"/>
          </a:xfrm>
        </p:spPr>
        <p:txBody>
          <a:bodyPr/>
          <a:lstStyle/>
          <a:p>
            <a:pPr algn="r"/>
            <a:r>
              <a:rPr lang="en-IN" dirty="0"/>
              <a:t>CUSTOMER</a:t>
            </a:r>
            <a:br>
              <a:rPr lang="en-IN" dirty="0"/>
            </a:br>
            <a:r>
              <a:rPr lang="en-IN" dirty="0"/>
              <a:t> FINDS A SUITABLE CAR AND REQUESTS THE CAR</a:t>
            </a:r>
          </a:p>
        </p:txBody>
      </p:sp>
      <p:pic>
        <p:nvPicPr>
          <p:cNvPr id="9" name="Content Placeholder 8" descr="A close up of a light&#10;&#10;Description generated with high confidence">
            <a:extLst>
              <a:ext uri="{FF2B5EF4-FFF2-40B4-BE49-F238E27FC236}">
                <a16:creationId xmlns:a16="http://schemas.microsoft.com/office/drawing/2014/main" id="{87631CE7-3A07-44BF-A181-8E6545F366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0216" y="1043622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265004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1649E8D-2BE5-4799-BA4D-D5B42C5B3112}"/>
              </a:ext>
            </a:extLst>
          </p:cNvPr>
          <p:cNvSpPr/>
          <p:nvPr/>
        </p:nvSpPr>
        <p:spPr>
          <a:xfrm>
            <a:off x="6096000" y="-411480"/>
            <a:ext cx="6385560" cy="827532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9DB078-0A99-40E6-A92B-777B6D28F074}"/>
              </a:ext>
            </a:extLst>
          </p:cNvPr>
          <p:cNvSpPr/>
          <p:nvPr/>
        </p:nvSpPr>
        <p:spPr>
          <a:xfrm>
            <a:off x="-289560" y="-411480"/>
            <a:ext cx="6385560" cy="8275320"/>
          </a:xfrm>
          <a:prstGeom prst="rect">
            <a:avLst/>
          </a:prstGeom>
          <a:solidFill>
            <a:srgbClr val="232A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26D62C0-4EED-4A92-8EDB-3D241F722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2688" y="4442460"/>
            <a:ext cx="5821680" cy="1818818"/>
          </a:xfrm>
        </p:spPr>
        <p:txBody>
          <a:bodyPr>
            <a:noAutofit/>
          </a:bodyPr>
          <a:lstStyle/>
          <a:p>
            <a:r>
              <a:rPr lang="en-IN" dirty="0">
                <a:solidFill>
                  <a:srgbClr val="232A35"/>
                </a:solidFill>
              </a:rPr>
              <a:t>THEN THE BOOKING GETS CONFIRMED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0674A3B-42C3-431A-B26A-1BCAA07296E8}"/>
              </a:ext>
            </a:extLst>
          </p:cNvPr>
          <p:cNvSpPr txBox="1">
            <a:spLocks/>
          </p:cNvSpPr>
          <p:nvPr/>
        </p:nvSpPr>
        <p:spPr>
          <a:xfrm>
            <a:off x="6492240" y="4442460"/>
            <a:ext cx="5821680" cy="18188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IN" sz="24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E7EE62A-0F1F-4680-B854-1461A35E8F0E}"/>
              </a:ext>
            </a:extLst>
          </p:cNvPr>
          <p:cNvSpPr txBox="1">
            <a:spLocks/>
          </p:cNvSpPr>
          <p:nvPr/>
        </p:nvSpPr>
        <p:spPr>
          <a:xfrm>
            <a:off x="-203832" y="448945"/>
            <a:ext cx="6140448" cy="3993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IN" dirty="0"/>
              <a:t>IF THE DATES ARE IN RANGE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1993BBB-B681-406E-85C9-7F97A5996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99" y="-304584"/>
            <a:ext cx="5547361" cy="4160521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4" name="Picture 13" descr="A close up of a logo&#10;&#10;Description generated with high confidence">
            <a:extLst>
              <a:ext uri="{FF2B5EF4-FFF2-40B4-BE49-F238E27FC236}">
                <a16:creationId xmlns:a16="http://schemas.microsoft.com/office/drawing/2014/main" id="{912815F0-2B38-4878-9151-9142E6C44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70" y="3868815"/>
            <a:ext cx="3806190" cy="380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6704-5D0A-4895-9647-6F8C3FDB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6" y="365125"/>
            <a:ext cx="11582844" cy="1325563"/>
          </a:xfrm>
        </p:spPr>
        <p:txBody>
          <a:bodyPr>
            <a:normAutofit/>
          </a:bodyPr>
          <a:lstStyle/>
          <a:p>
            <a:pPr algn="ctr"/>
            <a:r>
              <a:rPr lang="en-IN" sz="4000" dirty="0">
                <a:solidFill>
                  <a:srgbClr val="232A35"/>
                </a:solidFill>
              </a:rPr>
              <a:t>PARTICIPANT RESOURCES ARE CHANGED</a:t>
            </a:r>
            <a:endParaRPr lang="en-IN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195FA3-3F25-41C9-A91E-A419838662EE}"/>
              </a:ext>
            </a:extLst>
          </p:cNvPr>
          <p:cNvSpPr txBox="1"/>
          <p:nvPr/>
        </p:nvSpPr>
        <p:spPr>
          <a:xfrm>
            <a:off x="1584960" y="2721114"/>
            <a:ext cx="2087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232A35"/>
                </a:solidFill>
              </a:rPr>
              <a:t>OWNER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BD680-6603-4994-8316-72C9FAD4E505}"/>
              </a:ext>
            </a:extLst>
          </p:cNvPr>
          <p:cNvSpPr txBox="1"/>
          <p:nvPr/>
        </p:nvSpPr>
        <p:spPr>
          <a:xfrm>
            <a:off x="3672840" y="5084266"/>
            <a:ext cx="31699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dirty="0">
                <a:solidFill>
                  <a:srgbClr val="232A35"/>
                </a:solidFill>
              </a:rPr>
              <a:t>CUSTOMER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6D3B6C-878F-420C-B48D-75D936EA3D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520" y="2074932"/>
            <a:ext cx="2000250" cy="2000250"/>
          </a:xfrm>
          <a:prstGeom prst="rect">
            <a:avLst/>
          </a:prstGeom>
        </p:spPr>
      </p:pic>
      <p:pic>
        <p:nvPicPr>
          <p:cNvPr id="23" name="Picture 22" descr="A close up of a car&#10;&#10;Description generated with high confidence">
            <a:extLst>
              <a:ext uri="{FF2B5EF4-FFF2-40B4-BE49-F238E27FC236}">
                <a16:creationId xmlns:a16="http://schemas.microsoft.com/office/drawing/2014/main" id="{3EA952F6-6D26-40CF-BC38-6C0FF992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760" y="4168775"/>
            <a:ext cx="3098800" cy="2324100"/>
          </a:xfrm>
          <a:prstGeom prst="rect">
            <a:avLst/>
          </a:prstGeom>
          <a:effectLst>
            <a:softEdge rad="266700"/>
          </a:effec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B6E1929-5842-4099-B863-FB42B077EE4A}"/>
              </a:ext>
            </a:extLst>
          </p:cNvPr>
          <p:cNvCxnSpPr/>
          <p:nvPr/>
        </p:nvCxnSpPr>
        <p:spPr>
          <a:xfrm>
            <a:off x="1620520" y="1305560"/>
            <a:ext cx="8869680" cy="0"/>
          </a:xfrm>
          <a:prstGeom prst="line">
            <a:avLst/>
          </a:prstGeom>
          <a:ln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3C9003-1747-443E-A90A-3EE2ADC02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00747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DEE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C08EA53-033B-486F-B80D-FAD3066ABC07}"/>
              </a:ext>
            </a:extLst>
          </p:cNvPr>
          <p:cNvSpPr/>
          <p:nvPr/>
        </p:nvSpPr>
        <p:spPr>
          <a:xfrm>
            <a:off x="10160" y="5092700"/>
            <a:ext cx="12192000" cy="2783840"/>
          </a:xfrm>
          <a:prstGeom prst="rect">
            <a:avLst/>
          </a:prstGeom>
          <a:solidFill>
            <a:srgbClr val="A2DA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close up of a logo&#10;&#10;Description generated with high confidence">
            <a:extLst>
              <a:ext uri="{FF2B5EF4-FFF2-40B4-BE49-F238E27FC236}">
                <a16:creationId xmlns:a16="http://schemas.microsoft.com/office/drawing/2014/main" id="{59C77B61-D1F4-4521-8589-0B4F457C5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31" y="2007662"/>
            <a:ext cx="7807738" cy="43931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DB46704-5D0A-4895-9647-6F8C3FDB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596" y="106045"/>
            <a:ext cx="11582844" cy="1325563"/>
          </a:xfrm>
        </p:spPr>
        <p:txBody>
          <a:bodyPr>
            <a:normAutofit/>
          </a:bodyPr>
          <a:lstStyle/>
          <a:p>
            <a:r>
              <a:rPr lang="en-IN" sz="4000" dirty="0">
                <a:solidFill>
                  <a:schemeClr val="bg1"/>
                </a:solidFill>
              </a:rPr>
              <a:t>Customer becomes asset’s temporary owner </a:t>
            </a:r>
          </a:p>
        </p:txBody>
      </p:sp>
    </p:spTree>
    <p:extLst>
      <p:ext uri="{BB962C8B-B14F-4D97-AF65-F5344CB8AC3E}">
        <p14:creationId xmlns:p14="http://schemas.microsoft.com/office/powerpoint/2010/main" val="2279702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C49B9EF-6135-4C8E-88C2-22333A7C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0040"/>
            <a:ext cx="12192000" cy="74056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25D94-2D19-49B4-8C28-5558D329E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95605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tx1">
                    <a:lumMod val="65000"/>
                  </a:schemeClr>
                </a:solidFill>
              </a:rPr>
              <a:t>AND A NEW BLOCK IS ADDED TO THE CHAIN</a:t>
            </a:r>
          </a:p>
        </p:txBody>
      </p:sp>
    </p:spTree>
    <p:extLst>
      <p:ext uri="{BB962C8B-B14F-4D97-AF65-F5344CB8AC3E}">
        <p14:creationId xmlns:p14="http://schemas.microsoft.com/office/powerpoint/2010/main" val="4235091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Bild 6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ierung 25"/>
          <p:cNvGrpSpPr/>
          <p:nvPr/>
        </p:nvGrpSpPr>
        <p:grpSpPr>
          <a:xfrm>
            <a:off x="6067070" y="190030"/>
            <a:ext cx="5529620" cy="1460500"/>
            <a:chOff x="5259975" y="190030"/>
            <a:chExt cx="4380271" cy="1460500"/>
          </a:xfrm>
        </p:grpSpPr>
        <p:sp>
          <p:nvSpPr>
            <p:cNvPr id="14" name="Abgerundetes Rechteck 1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Gerade Verbindung 17"/>
            <p:cNvCxnSpPr>
              <a:endCxn id="14" idx="3"/>
            </p:cNvCxnSpPr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6067069" y="1840560"/>
            <a:ext cx="5529620" cy="1460500"/>
            <a:chOff x="5259975" y="190030"/>
            <a:chExt cx="4380271" cy="1460500"/>
          </a:xfrm>
        </p:grpSpPr>
        <p:sp>
          <p:nvSpPr>
            <p:cNvPr id="28" name="Abgerundetes Rechteck 27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Gerade Verbindung 28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6067069" y="3509035"/>
            <a:ext cx="5529620" cy="1460500"/>
            <a:chOff x="5259975" y="190030"/>
            <a:chExt cx="4380271" cy="1460500"/>
          </a:xfrm>
        </p:grpSpPr>
        <p:sp>
          <p:nvSpPr>
            <p:cNvPr id="31" name="Abgerundetes Rechteck 30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Gerade Verbindung 31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ung 32"/>
          <p:cNvGrpSpPr/>
          <p:nvPr/>
        </p:nvGrpSpPr>
        <p:grpSpPr>
          <a:xfrm>
            <a:off x="6067068" y="5163962"/>
            <a:ext cx="5529620" cy="1460500"/>
            <a:chOff x="5259975" y="190030"/>
            <a:chExt cx="4380271" cy="1460500"/>
          </a:xfrm>
        </p:grpSpPr>
        <p:sp>
          <p:nvSpPr>
            <p:cNvPr id="34" name="Abgerundetes Rechteck 3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Gerade Verbindung 34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/>
          <p:cNvSpPr txBox="1"/>
          <p:nvPr/>
        </p:nvSpPr>
        <p:spPr>
          <a:xfrm>
            <a:off x="9083078" y="1099469"/>
            <a:ext cx="326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Married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2" name="Textfeld 41"/>
          <p:cNvSpPr txBox="1"/>
          <p:nvPr/>
        </p:nvSpPr>
        <p:spPr>
          <a:xfrm>
            <a:off x="6315166" y="2000664"/>
            <a:ext cx="5281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IT Consultant 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6894986" y="3675177"/>
            <a:ext cx="208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Interests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6356301" y="5294623"/>
            <a:ext cx="312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Most-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Used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 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Apps</a:t>
            </a:r>
          </a:p>
        </p:txBody>
      </p:sp>
      <p:grpSp>
        <p:nvGrpSpPr>
          <p:cNvPr id="66" name="Gruppierung 65"/>
          <p:cNvGrpSpPr/>
          <p:nvPr/>
        </p:nvGrpSpPr>
        <p:grpSpPr>
          <a:xfrm>
            <a:off x="378190" y="3509035"/>
            <a:ext cx="5449932" cy="3115427"/>
            <a:chOff x="595086" y="3567400"/>
            <a:chExt cx="4238171" cy="3134882"/>
          </a:xfrm>
        </p:grpSpPr>
        <p:sp>
          <p:nvSpPr>
            <p:cNvPr id="54" name="Abgerundetes Rechteck 53"/>
            <p:cNvSpPr/>
            <p:nvPr/>
          </p:nvSpPr>
          <p:spPr>
            <a:xfrm>
              <a:off x="595086" y="3567400"/>
              <a:ext cx="4238171" cy="3134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6" name="Gerade Verbindung 55"/>
            <p:cNvCxnSpPr/>
            <p:nvPr/>
          </p:nvCxnSpPr>
          <p:spPr>
            <a:xfrm>
              <a:off x="595086" y="4297650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/>
            <p:cNvCxnSpPr/>
            <p:nvPr/>
          </p:nvCxnSpPr>
          <p:spPr>
            <a:xfrm>
              <a:off x="595086" y="5464567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>
              <a:endCxn id="54" idx="2"/>
            </p:cNvCxnSpPr>
            <p:nvPr/>
          </p:nvCxnSpPr>
          <p:spPr>
            <a:xfrm flipH="1">
              <a:off x="2714172" y="4297650"/>
              <a:ext cx="3483" cy="24046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45" y="4287677"/>
            <a:ext cx="750175" cy="1036972"/>
          </a:xfrm>
          <a:prstGeom prst="rect">
            <a:avLst/>
          </a:prstGeom>
        </p:spPr>
      </p:pic>
      <p:sp>
        <p:nvSpPr>
          <p:cNvPr id="36" name="Textfeld 35"/>
          <p:cNvSpPr txBox="1"/>
          <p:nvPr/>
        </p:nvSpPr>
        <p:spPr>
          <a:xfrm>
            <a:off x="4205031" y="4625321"/>
            <a:ext cx="2176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iPhone 8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595311" y="4331539"/>
            <a:ext cx="1205496" cy="9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Social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Media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Friends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37922"/>
            <a:ext cx="883471" cy="602734"/>
          </a:xfrm>
          <a:prstGeom prst="rect">
            <a:avLst/>
          </a:prstGeom>
        </p:spPr>
      </p:pic>
      <p:cxnSp>
        <p:nvCxnSpPr>
          <p:cNvPr id="8" name="Gerade Verbindung 7"/>
          <p:cNvCxnSpPr>
            <a:endCxn id="28" idx="2"/>
          </p:cNvCxnSpPr>
          <p:nvPr/>
        </p:nvCxnSpPr>
        <p:spPr>
          <a:xfrm>
            <a:off x="8831878" y="2581663"/>
            <a:ext cx="1" cy="7193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>
            <a:endCxn id="14" idx="2"/>
          </p:cNvCxnSpPr>
          <p:nvPr/>
        </p:nvCxnSpPr>
        <p:spPr>
          <a:xfrm>
            <a:off x="8831878" y="9202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2053757" y="4551470"/>
            <a:ext cx="95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230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3427522" y="5676199"/>
            <a:ext cx="123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Bitcoin,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Ether</a:t>
            </a:r>
          </a:p>
        </p:txBody>
      </p:sp>
      <p:sp>
        <p:nvSpPr>
          <p:cNvPr id="51" name="Textfeld 50"/>
          <p:cNvSpPr txBox="1"/>
          <p:nvPr/>
        </p:nvSpPr>
        <p:spPr>
          <a:xfrm>
            <a:off x="687172" y="5716254"/>
            <a:ext cx="236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300" normalizeH="0" baseline="0" noProof="0" dirty="0">
                <a:ln>
                  <a:noFill/>
                </a:ln>
                <a:solidFill>
                  <a:srgbClr val="2AF5CF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98%</a:t>
            </a:r>
            <a:endParaRPr kumimoji="0" lang="de-DE" sz="3200" b="0" i="0" u="none" strike="noStrike" kern="1200" cap="none" spc="300" normalizeH="0" baseline="0" noProof="0" dirty="0">
              <a:ln>
                <a:noFill/>
              </a:ln>
              <a:solidFill>
                <a:srgbClr val="2AF5C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186240" y="2599173"/>
            <a:ext cx="252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160k 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₹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per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4" y="3559755"/>
            <a:ext cx="1372147" cy="584433"/>
          </a:xfrm>
          <a:prstGeom prst="rect">
            <a:avLst/>
          </a:prstGeom>
        </p:spPr>
      </p:pic>
      <p:cxnSp>
        <p:nvCxnSpPr>
          <p:cNvPr id="11" name="Gerade Verbindung 10"/>
          <p:cNvCxnSpPr/>
          <p:nvPr/>
        </p:nvCxnSpPr>
        <p:spPr>
          <a:xfrm>
            <a:off x="1936106" y="4338393"/>
            <a:ext cx="0" cy="9785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/>
          <p:cNvSpPr txBox="1"/>
          <p:nvPr/>
        </p:nvSpPr>
        <p:spPr>
          <a:xfrm>
            <a:off x="1184345" y="3624895"/>
            <a:ext cx="363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Technology Score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9735733" y="2760240"/>
            <a:ext cx="315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PhD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2" name="Gruppierung 21"/>
          <p:cNvGrpSpPr/>
          <p:nvPr/>
        </p:nvGrpSpPr>
        <p:grpSpPr>
          <a:xfrm>
            <a:off x="4665338" y="5440095"/>
            <a:ext cx="1030762" cy="1176136"/>
            <a:chOff x="3381957" y="5443217"/>
            <a:chExt cx="1030762" cy="1176136"/>
          </a:xfrm>
        </p:grpSpPr>
        <p:grpSp>
          <p:nvGrpSpPr>
            <p:cNvPr id="20" name="Gruppierung 19"/>
            <p:cNvGrpSpPr/>
            <p:nvPr/>
          </p:nvGrpSpPr>
          <p:grpSpPr>
            <a:xfrm>
              <a:off x="3381957" y="5443217"/>
              <a:ext cx="1030762" cy="1176136"/>
              <a:chOff x="3402897" y="5464157"/>
              <a:chExt cx="918749" cy="1048325"/>
            </a:xfrm>
          </p:grpSpPr>
          <p:pic>
            <p:nvPicPr>
              <p:cNvPr id="16" name="Bild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2898" y="5547882"/>
                <a:ext cx="897380" cy="897380"/>
              </a:xfrm>
              <a:prstGeom prst="rect">
                <a:avLst/>
              </a:prstGeom>
            </p:spPr>
          </p:pic>
          <p:sp>
            <p:nvSpPr>
              <p:cNvPr id="17" name="Oval 16"/>
              <p:cNvSpPr/>
              <p:nvPr/>
            </p:nvSpPr>
            <p:spPr>
              <a:xfrm>
                <a:off x="3402897" y="5464157"/>
                <a:ext cx="918749" cy="918749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992648" y="6382906"/>
                <a:ext cx="125642" cy="129576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" name="Rechteck 20"/>
            <p:cNvSpPr/>
            <p:nvPr/>
          </p:nvSpPr>
          <p:spPr>
            <a:xfrm>
              <a:off x="4010025" y="6438604"/>
              <a:ext cx="223620" cy="9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Eingebuchteter Richtungspfeil 23"/>
          <p:cNvSpPr/>
          <p:nvPr/>
        </p:nvSpPr>
        <p:spPr>
          <a:xfrm rot="5400000">
            <a:off x="6405595" y="3768957"/>
            <a:ext cx="380101" cy="397602"/>
          </a:xfrm>
          <a:prstGeom prst="chevron">
            <a:avLst>
              <a:gd name="adj" fmla="val 45923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Gerade Verbindung 59"/>
          <p:cNvCxnSpPr/>
          <p:nvPr/>
        </p:nvCxnSpPr>
        <p:spPr>
          <a:xfrm>
            <a:off x="7448104" y="9189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81"/>
          <p:cNvCxnSpPr/>
          <p:nvPr/>
        </p:nvCxnSpPr>
        <p:spPr>
          <a:xfrm>
            <a:off x="7955188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/>
          <p:cNvCxnSpPr/>
          <p:nvPr/>
        </p:nvCxnSpPr>
        <p:spPr>
          <a:xfrm>
            <a:off x="9735733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Bild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9" y="179944"/>
            <a:ext cx="3149147" cy="3149147"/>
          </a:xfrm>
          <a:prstGeom prst="rect">
            <a:avLst/>
          </a:prstGeom>
        </p:spPr>
      </p:pic>
      <p:sp>
        <p:nvSpPr>
          <p:cNvPr id="90" name="Textfeld 89"/>
          <p:cNvSpPr txBox="1"/>
          <p:nvPr/>
        </p:nvSpPr>
        <p:spPr>
          <a:xfrm>
            <a:off x="7448104" y="966453"/>
            <a:ext cx="1383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40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7448103" y="1356300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10308036" y="4464765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relaxing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6595645" y="4464765"/>
            <a:ext cx="1573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holidays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8" name="Abgerundetes Rechteck 97"/>
          <p:cNvSpPr/>
          <p:nvPr/>
        </p:nvSpPr>
        <p:spPr>
          <a:xfrm>
            <a:off x="3763366" y="197817"/>
            <a:ext cx="2064755" cy="30776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feld 98"/>
          <p:cNvSpPr txBox="1"/>
          <p:nvPr/>
        </p:nvSpPr>
        <p:spPr>
          <a:xfrm>
            <a:off x="3915529" y="403671"/>
            <a:ext cx="174141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YASH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GUPTA</a:t>
            </a:r>
            <a:b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</a:br>
            <a:endParaRPr kumimoji="0" lang="de-DE" sz="28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1" name="Textfeld 100"/>
          <p:cNvSpPr txBox="1"/>
          <p:nvPr/>
        </p:nvSpPr>
        <p:spPr>
          <a:xfrm>
            <a:off x="6284777" y="324323"/>
            <a:ext cx="399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living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Bengaluru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, 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India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cxnSp>
        <p:nvCxnSpPr>
          <p:cNvPr id="103" name="Gerade Verbindung 102"/>
          <p:cNvCxnSpPr/>
          <p:nvPr/>
        </p:nvCxnSpPr>
        <p:spPr>
          <a:xfrm>
            <a:off x="3763366" y="1489673"/>
            <a:ext cx="20647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Bild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32" y="175562"/>
            <a:ext cx="3157539" cy="3157539"/>
          </a:xfrm>
          <a:prstGeom prst="rect">
            <a:avLst/>
          </a:prstGeom>
        </p:spPr>
      </p:pic>
      <p:sp>
        <p:nvSpPr>
          <p:cNvPr id="70" name="Oval 69"/>
          <p:cNvSpPr/>
          <p:nvPr/>
        </p:nvSpPr>
        <p:spPr>
          <a:xfrm>
            <a:off x="6542145" y="1249547"/>
            <a:ext cx="263963" cy="263963"/>
          </a:xfrm>
          <a:prstGeom prst="ellipse">
            <a:avLst/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71" name="Gerade Verbindung 70"/>
          <p:cNvCxnSpPr/>
          <p:nvPr/>
        </p:nvCxnSpPr>
        <p:spPr>
          <a:xfrm flipV="1">
            <a:off x="6767452" y="1106676"/>
            <a:ext cx="175349" cy="181527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/>
          <p:cNvCxnSpPr/>
          <p:nvPr/>
        </p:nvCxnSpPr>
        <p:spPr>
          <a:xfrm>
            <a:off x="6806108" y="1066860"/>
            <a:ext cx="181624" cy="18939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Gerade Verbindung 72"/>
          <p:cNvCxnSpPr/>
          <p:nvPr/>
        </p:nvCxnSpPr>
        <p:spPr>
          <a:xfrm>
            <a:off x="6958359" y="1066860"/>
            <a:ext cx="29373" cy="182687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082" y="4319824"/>
            <a:ext cx="798986" cy="600646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809" y="4300272"/>
            <a:ext cx="662320" cy="63974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714" y="4293116"/>
            <a:ext cx="747898" cy="637308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96" y="111554"/>
            <a:ext cx="3214442" cy="3214442"/>
          </a:xfrm>
          <a:prstGeom prst="rect">
            <a:avLst/>
          </a:prstGeom>
        </p:spPr>
      </p:pic>
      <p:pic>
        <p:nvPicPr>
          <p:cNvPr id="74" name="Bild 7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01" y="4292046"/>
            <a:ext cx="785300" cy="1085525"/>
          </a:xfrm>
          <a:prstGeom prst="rect">
            <a:avLst/>
          </a:prstGeom>
        </p:spPr>
      </p:pic>
      <p:pic>
        <p:nvPicPr>
          <p:cNvPr id="75" name="Bild 7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43560"/>
            <a:ext cx="883472" cy="602735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074" y="4323557"/>
            <a:ext cx="657676" cy="560427"/>
          </a:xfrm>
          <a:prstGeom prst="rect">
            <a:avLst/>
          </a:prstGeom>
        </p:spPr>
      </p:pic>
      <p:pic>
        <p:nvPicPr>
          <p:cNvPr id="15" name="Bild 1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405" y="4334824"/>
            <a:ext cx="690920" cy="537890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93" y="4324211"/>
            <a:ext cx="743744" cy="559117"/>
          </a:xfrm>
          <a:prstGeom prst="rect">
            <a:avLst/>
          </a:prstGeom>
        </p:spPr>
      </p:pic>
      <p:pic>
        <p:nvPicPr>
          <p:cNvPr id="25" name="Bild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453" y="4282121"/>
            <a:ext cx="749614" cy="595664"/>
          </a:xfrm>
          <a:prstGeom prst="rect">
            <a:avLst/>
          </a:prstGeom>
        </p:spPr>
      </p:pic>
      <p:sp>
        <p:nvSpPr>
          <p:cNvPr id="76" name="Rechteck 75"/>
          <p:cNvSpPr/>
          <p:nvPr/>
        </p:nvSpPr>
        <p:spPr>
          <a:xfrm>
            <a:off x="8511788" y="4464766"/>
            <a:ext cx="15733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movies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37" name="Bild 3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1199" y="5969426"/>
            <a:ext cx="550886" cy="550886"/>
          </a:xfrm>
          <a:prstGeom prst="rect">
            <a:avLst/>
          </a:prstGeom>
        </p:spPr>
      </p:pic>
      <p:pic>
        <p:nvPicPr>
          <p:cNvPr id="39" name="Bild 3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1805" y="5969426"/>
            <a:ext cx="550886" cy="550886"/>
          </a:xfrm>
          <a:prstGeom prst="rect">
            <a:avLst/>
          </a:prstGeom>
        </p:spPr>
      </p:pic>
      <p:pic>
        <p:nvPicPr>
          <p:cNvPr id="40" name="Bild 3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411" y="6002000"/>
            <a:ext cx="518312" cy="518312"/>
          </a:xfrm>
          <a:prstGeom prst="rect">
            <a:avLst/>
          </a:prstGeom>
        </p:spPr>
      </p:pic>
      <p:pic>
        <p:nvPicPr>
          <p:cNvPr id="43" name="Bild 42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6399" y="6000005"/>
            <a:ext cx="511315" cy="511315"/>
          </a:xfrm>
          <a:prstGeom prst="rect">
            <a:avLst/>
          </a:prstGeom>
        </p:spPr>
      </p:pic>
      <p:sp>
        <p:nvSpPr>
          <p:cNvPr id="80" name="Textfeld 79"/>
          <p:cNvSpPr txBox="1"/>
          <p:nvPr/>
        </p:nvSpPr>
        <p:spPr>
          <a:xfrm>
            <a:off x="3826491" y="1596211"/>
            <a:ext cx="2039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Yash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working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8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a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Bengaluru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and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4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months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a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Frankfurt.</a:t>
            </a:r>
          </a:p>
        </p:txBody>
      </p:sp>
    </p:spTree>
    <p:extLst>
      <p:ext uri="{BB962C8B-B14F-4D97-AF65-F5344CB8AC3E}">
        <p14:creationId xmlns:p14="http://schemas.microsoft.com/office/powerpoint/2010/main" val="1233891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rgbClr val="8DEE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BD87F1-20DB-44E7-BB02-97FE3110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0" y="805815"/>
            <a:ext cx="6858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199D8E-D5A2-4A57-BA85-287A4100F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19" t="24683" r="31434" b="54395"/>
          <a:stretch/>
        </p:blipFill>
        <p:spPr>
          <a:xfrm>
            <a:off x="3128097" y="-810768"/>
            <a:ext cx="5125888" cy="38978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D4592C-4362-4794-B50E-D93643AE1345}"/>
              </a:ext>
            </a:extLst>
          </p:cNvPr>
          <p:cNvSpPr txBox="1"/>
          <p:nvPr/>
        </p:nvSpPr>
        <p:spPr>
          <a:xfrm>
            <a:off x="7749444" y="805815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DATA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A2C8E3-BB76-448F-8048-CB38F719D6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42" t="42363" r="6329" b="46498"/>
          <a:stretch/>
        </p:blipFill>
        <p:spPr>
          <a:xfrm>
            <a:off x="4027992" y="2343486"/>
            <a:ext cx="6076708" cy="2465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4D1805-4C03-4C68-87AE-F252BB2E1BD0}"/>
              </a:ext>
            </a:extLst>
          </p:cNvPr>
          <p:cNvSpPr txBox="1"/>
          <p:nvPr/>
        </p:nvSpPr>
        <p:spPr>
          <a:xfrm>
            <a:off x="8115204" y="3076247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Hash</a:t>
            </a:r>
          </a:p>
        </p:txBody>
      </p:sp>
      <p:pic>
        <p:nvPicPr>
          <p:cNvPr id="9" name="Picture 8" descr="A picture containing person&#10;&#10;Description generated with high confidence">
            <a:extLst>
              <a:ext uri="{FF2B5EF4-FFF2-40B4-BE49-F238E27FC236}">
                <a16:creationId xmlns:a16="http://schemas.microsoft.com/office/drawing/2014/main" id="{18DD69C9-111B-4C12-846D-7B796E1B7E5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747" t="45738" r="20569" b="34852"/>
          <a:stretch/>
        </p:blipFill>
        <p:spPr>
          <a:xfrm>
            <a:off x="2488556" y="3025260"/>
            <a:ext cx="5602148" cy="3022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EBD5BBE-5FB9-425C-BF95-B64727AB9453}"/>
              </a:ext>
            </a:extLst>
          </p:cNvPr>
          <p:cNvSpPr txBox="1"/>
          <p:nvPr/>
        </p:nvSpPr>
        <p:spPr>
          <a:xfrm>
            <a:off x="7231284" y="4653915"/>
            <a:ext cx="3573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Hash Of Previous Block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A0B972-DD8C-4BC8-ACB7-B96557A454E8}"/>
              </a:ext>
            </a:extLst>
          </p:cNvPr>
          <p:cNvSpPr txBox="1"/>
          <p:nvPr/>
        </p:nvSpPr>
        <p:spPr>
          <a:xfrm>
            <a:off x="8687288" y="6052585"/>
            <a:ext cx="2834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MIHIR LEAVE THESE SLIDES OF THE BLUE BOX</a:t>
            </a:r>
          </a:p>
        </p:txBody>
      </p:sp>
    </p:spTree>
    <p:extLst>
      <p:ext uri="{BB962C8B-B14F-4D97-AF65-F5344CB8AC3E}">
        <p14:creationId xmlns:p14="http://schemas.microsoft.com/office/powerpoint/2010/main" val="193970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rgbClr val="8DEE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BD87F1-20DB-44E7-BB02-97FE3110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1450" y="805815"/>
            <a:ext cx="6858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795276-348F-470F-AA87-40182FC31A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19" t="24683" r="31434" b="54395"/>
          <a:stretch/>
        </p:blipFill>
        <p:spPr>
          <a:xfrm>
            <a:off x="3128097" y="-820928"/>
            <a:ext cx="5125888" cy="38978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1249C-A905-4352-81A8-313B46723FC9}"/>
              </a:ext>
            </a:extLst>
          </p:cNvPr>
          <p:cNvSpPr txBox="1"/>
          <p:nvPr/>
        </p:nvSpPr>
        <p:spPr>
          <a:xfrm>
            <a:off x="7749444" y="805815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DATA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55509D-26C9-40BA-B32F-A5DDA44CDB0D}"/>
              </a:ext>
            </a:extLst>
          </p:cNvPr>
          <p:cNvCxnSpPr>
            <a:cxnSpLocks/>
          </p:cNvCxnSpPr>
          <p:nvPr/>
        </p:nvCxnSpPr>
        <p:spPr>
          <a:xfrm>
            <a:off x="8616201" y="2302260"/>
            <a:ext cx="905172" cy="0"/>
          </a:xfrm>
          <a:prstGeom prst="line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C1C11A-E459-40F6-8D7E-E36D772B3763}"/>
              </a:ext>
            </a:extLst>
          </p:cNvPr>
          <p:cNvGrpSpPr/>
          <p:nvPr/>
        </p:nvGrpSpPr>
        <p:grpSpPr>
          <a:xfrm>
            <a:off x="6871858" y="1323226"/>
            <a:ext cx="4305512" cy="2308194"/>
            <a:chOff x="6871858" y="1323226"/>
            <a:chExt cx="4305512" cy="230819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186F4C48-C6C7-4FA5-BC63-3762DCEB3654}"/>
                </a:ext>
              </a:extLst>
            </p:cNvPr>
            <p:cNvSpPr/>
            <p:nvPr/>
          </p:nvSpPr>
          <p:spPr>
            <a:xfrm>
              <a:off x="6871858" y="1323226"/>
              <a:ext cx="4305512" cy="2308194"/>
            </a:xfrm>
            <a:prstGeom prst="roundRect">
              <a:avLst/>
            </a:prstGeom>
            <a:gradFill flip="none" rotWithShape="1">
              <a:gsLst>
                <a:gs pos="0">
                  <a:srgbClr val="8DEEFF"/>
                </a:gs>
                <a:gs pos="100000">
                  <a:srgbClr val="3366CC"/>
                </a:gs>
              </a:gsLst>
              <a:lin ang="18900000" scaled="1"/>
              <a:tileRect/>
            </a:gra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10" name="Bild 4">
              <a:extLst>
                <a:ext uri="{FF2B5EF4-FFF2-40B4-BE49-F238E27FC236}">
                  <a16:creationId xmlns:a16="http://schemas.microsoft.com/office/drawing/2014/main" id="{0C445BC4-4949-43B4-8376-98B3B3E3FF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5844" y="1717571"/>
              <a:ext cx="1387199" cy="1387199"/>
            </a:xfrm>
            <a:prstGeom prst="rect">
              <a:avLst/>
            </a:prstGeom>
          </p:spPr>
        </p:pic>
        <p:sp>
          <p:nvSpPr>
            <p:cNvPr id="13" name="Abgerundetes Rechteck 97">
              <a:extLst>
                <a:ext uri="{FF2B5EF4-FFF2-40B4-BE49-F238E27FC236}">
                  <a16:creationId xmlns:a16="http://schemas.microsoft.com/office/drawing/2014/main" id="{BA66C4F7-02D1-4C1A-B6AD-C96FDEFEEA13}"/>
                </a:ext>
              </a:extLst>
            </p:cNvPr>
            <p:cNvSpPr/>
            <p:nvPr/>
          </p:nvSpPr>
          <p:spPr>
            <a:xfrm>
              <a:off x="8532167" y="1695119"/>
              <a:ext cx="1073241" cy="159975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Textfeld 98">
              <a:extLst>
                <a:ext uri="{FF2B5EF4-FFF2-40B4-BE49-F238E27FC236}">
                  <a16:creationId xmlns:a16="http://schemas.microsoft.com/office/drawing/2014/main" id="{BC9838EC-FD23-4442-9755-26ACFF09B7CA}"/>
                </a:ext>
              </a:extLst>
            </p:cNvPr>
            <p:cNvSpPr txBox="1"/>
            <p:nvPr/>
          </p:nvSpPr>
          <p:spPr>
            <a:xfrm>
              <a:off x="8616201" y="1879699"/>
              <a:ext cx="905172" cy="715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YASH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05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GUPTA</a:t>
              </a:r>
              <a:br>
                <a:rPr kumimoji="0" lang="de-DE" sz="105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</a:br>
              <a:endParaRPr kumimoji="0" lang="de-DE" sz="105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endParaRPr>
            </a:p>
          </p:txBody>
        </p:sp>
        <p:sp>
          <p:nvSpPr>
            <p:cNvPr id="15" name="Textfeld 79">
              <a:extLst>
                <a:ext uri="{FF2B5EF4-FFF2-40B4-BE49-F238E27FC236}">
                  <a16:creationId xmlns:a16="http://schemas.microsoft.com/office/drawing/2014/main" id="{FEA7E310-756D-4B1E-993A-D8CEDEDD44EC}"/>
                </a:ext>
              </a:extLst>
            </p:cNvPr>
            <p:cNvSpPr txBox="1"/>
            <p:nvPr/>
          </p:nvSpPr>
          <p:spPr>
            <a:xfrm>
              <a:off x="8561878" y="2369011"/>
              <a:ext cx="105993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Yash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is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working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8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months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a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year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in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Bengaluru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and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4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months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a </a:t>
              </a:r>
              <a:r>
                <a:rPr kumimoji="0" lang="de-DE" sz="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year</a:t>
              </a: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 in Frankfurt.</a:t>
              </a:r>
            </a:p>
          </p:txBody>
        </p:sp>
        <p:sp>
          <p:nvSpPr>
            <p:cNvPr id="19" name="Abgerundetes Rechteck 97">
              <a:extLst>
                <a:ext uri="{FF2B5EF4-FFF2-40B4-BE49-F238E27FC236}">
                  <a16:creationId xmlns:a16="http://schemas.microsoft.com/office/drawing/2014/main" id="{4E60FD01-425B-4D7F-8654-1226EC35050E}"/>
                </a:ext>
              </a:extLst>
            </p:cNvPr>
            <p:cNvSpPr/>
            <p:nvPr/>
          </p:nvSpPr>
          <p:spPr>
            <a:xfrm>
              <a:off x="9705843" y="1695119"/>
              <a:ext cx="1073241" cy="768046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Abgerundetes Rechteck 97">
              <a:extLst>
                <a:ext uri="{FF2B5EF4-FFF2-40B4-BE49-F238E27FC236}">
                  <a16:creationId xmlns:a16="http://schemas.microsoft.com/office/drawing/2014/main" id="{E660C474-663D-4F91-BEA0-A9998CDB3AF3}"/>
                </a:ext>
              </a:extLst>
            </p:cNvPr>
            <p:cNvSpPr/>
            <p:nvPr/>
          </p:nvSpPr>
          <p:spPr>
            <a:xfrm>
              <a:off x="9705843" y="2512695"/>
              <a:ext cx="1073241" cy="782174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D4F759-2383-4318-BD63-850AEFF0B8AD}"/>
                </a:ext>
              </a:extLst>
            </p:cNvPr>
            <p:cNvSpPr txBox="1"/>
            <p:nvPr/>
          </p:nvSpPr>
          <p:spPr>
            <a:xfrm>
              <a:off x="9810750" y="1813560"/>
              <a:ext cx="407670" cy="201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AGE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75C784-E37B-4476-AA37-6CD69781916C}"/>
                </a:ext>
              </a:extLst>
            </p:cNvPr>
            <p:cNvSpPr txBox="1"/>
            <p:nvPr/>
          </p:nvSpPr>
          <p:spPr>
            <a:xfrm>
              <a:off x="9790716" y="2102205"/>
              <a:ext cx="52840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Gender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30448B0-7767-4712-84FF-FD600728B16C}"/>
                </a:ext>
              </a:extLst>
            </p:cNvPr>
            <p:cNvSpPr txBox="1"/>
            <p:nvPr/>
          </p:nvSpPr>
          <p:spPr>
            <a:xfrm>
              <a:off x="10242463" y="1811655"/>
              <a:ext cx="40767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40 </a:t>
              </a:r>
              <a:r>
                <a:rPr lang="en-IN" sz="300" dirty="0">
                  <a:solidFill>
                    <a:schemeClr val="bg1"/>
                  </a:solidFill>
                </a:rPr>
                <a:t>years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93CE6E7-681F-4767-BE6D-151A59AB4C34}"/>
                </a:ext>
              </a:extLst>
            </p:cNvPr>
            <p:cNvSpPr txBox="1"/>
            <p:nvPr/>
          </p:nvSpPr>
          <p:spPr>
            <a:xfrm>
              <a:off x="10242462" y="2102205"/>
              <a:ext cx="48268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MALE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D482A1C-9D7F-4A6B-9AB1-F112D38A333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2462" y="1857375"/>
              <a:ext cx="1183" cy="11430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0634BD3-6965-464A-A024-64537F64A9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246224" y="2133931"/>
              <a:ext cx="1183" cy="11430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8D177C5-BF48-466B-9E0D-F264FC889732}"/>
                </a:ext>
              </a:extLst>
            </p:cNvPr>
            <p:cNvSpPr txBox="1"/>
            <p:nvPr/>
          </p:nvSpPr>
          <p:spPr>
            <a:xfrm>
              <a:off x="9834156" y="2588672"/>
              <a:ext cx="816610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700" dirty="0">
                  <a:solidFill>
                    <a:schemeClr val="bg1"/>
                  </a:solidFill>
                </a:rPr>
                <a:t>Bank Details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B969237-5F18-44A1-A368-659368B1DD89}"/>
                </a:ext>
              </a:extLst>
            </p:cNvPr>
            <p:cNvCxnSpPr>
              <a:cxnSpLocks/>
            </p:cNvCxnSpPr>
            <p:nvPr/>
          </p:nvCxnSpPr>
          <p:spPr>
            <a:xfrm>
              <a:off x="9804400" y="2782022"/>
              <a:ext cx="876123" cy="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AF221A6-5159-4557-817D-90081A98D11A}"/>
                </a:ext>
              </a:extLst>
            </p:cNvPr>
            <p:cNvSpPr txBox="1"/>
            <p:nvPr/>
          </p:nvSpPr>
          <p:spPr>
            <a:xfrm>
              <a:off x="9771106" y="2834947"/>
              <a:ext cx="9427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" dirty="0">
                  <a:solidFill>
                    <a:schemeClr val="bg1"/>
                  </a:solidFill>
                </a:rPr>
                <a:t>9542336554233-6542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9D5EC8-CAAB-4D76-A9A4-AB82322ACE58}"/>
                </a:ext>
              </a:extLst>
            </p:cNvPr>
            <p:cNvSpPr txBox="1"/>
            <p:nvPr/>
          </p:nvSpPr>
          <p:spPr>
            <a:xfrm>
              <a:off x="9771106" y="2985456"/>
              <a:ext cx="942710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600" dirty="0">
                  <a:solidFill>
                    <a:schemeClr val="bg1"/>
                  </a:solidFill>
                </a:rPr>
                <a:t>ICICI BANK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7B257EF-38FC-4B44-A7E1-2D664D0AA447}"/>
              </a:ext>
            </a:extLst>
          </p:cNvPr>
          <p:cNvGrpSpPr/>
          <p:nvPr/>
        </p:nvGrpSpPr>
        <p:grpSpPr>
          <a:xfrm>
            <a:off x="6871858" y="1309068"/>
            <a:ext cx="4305512" cy="2308194"/>
            <a:chOff x="6875751" y="1325131"/>
            <a:chExt cx="4305512" cy="230819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68129127-FC85-4E53-8BBA-921AB5BCA7A9}"/>
                </a:ext>
              </a:extLst>
            </p:cNvPr>
            <p:cNvSpPr/>
            <p:nvPr/>
          </p:nvSpPr>
          <p:spPr>
            <a:xfrm>
              <a:off x="6875751" y="1325131"/>
              <a:ext cx="4305512" cy="2308194"/>
            </a:xfrm>
            <a:prstGeom prst="roundRect">
              <a:avLst/>
            </a:prstGeom>
            <a:gradFill flip="none" rotWithShape="1">
              <a:gsLst>
                <a:gs pos="0">
                  <a:srgbClr val="8DEEFF"/>
                </a:gs>
                <a:gs pos="100000">
                  <a:srgbClr val="3366CC"/>
                </a:gs>
              </a:gsLst>
              <a:lin ang="18900000" scaled="1"/>
              <a:tileRect/>
            </a:gradFill>
            <a:ln>
              <a:solidFill>
                <a:schemeClr val="tx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45" name="Picture 44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0C6F3E41-CA9C-43C3-A5E9-71DB67443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7884" y="1751086"/>
              <a:ext cx="1381557" cy="1381557"/>
            </a:xfrm>
            <a:prstGeom prst="rect">
              <a:avLst/>
            </a:prstGeom>
          </p:spPr>
        </p:pic>
        <p:sp>
          <p:nvSpPr>
            <p:cNvPr id="46" name="Abgerundetes Rechteck 97">
              <a:extLst>
                <a:ext uri="{FF2B5EF4-FFF2-40B4-BE49-F238E27FC236}">
                  <a16:creationId xmlns:a16="http://schemas.microsoft.com/office/drawing/2014/main" id="{FF421C46-4427-482F-ABF1-74B174545579}"/>
                </a:ext>
              </a:extLst>
            </p:cNvPr>
            <p:cNvSpPr/>
            <p:nvPr/>
          </p:nvSpPr>
          <p:spPr>
            <a:xfrm>
              <a:off x="8704749" y="1722750"/>
              <a:ext cx="2166313" cy="1599750"/>
            </a:xfrm>
            <a:prstGeom prst="roundRect">
              <a:avLst/>
            </a:prstGeom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F136BA3-63B1-4B4A-A9B9-A8463BC19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73491" y="2198701"/>
              <a:ext cx="1807032" cy="0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feld 79">
              <a:extLst>
                <a:ext uri="{FF2B5EF4-FFF2-40B4-BE49-F238E27FC236}">
                  <a16:creationId xmlns:a16="http://schemas.microsoft.com/office/drawing/2014/main" id="{844D8690-0E92-4938-B58D-6B1D6CA520D3}"/>
                </a:ext>
              </a:extLst>
            </p:cNvPr>
            <p:cNvSpPr txBox="1"/>
            <p:nvPr/>
          </p:nvSpPr>
          <p:spPr>
            <a:xfrm>
              <a:off x="8882374" y="2665991"/>
              <a:ext cx="52338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From:</a:t>
              </a:r>
            </a:p>
          </p:txBody>
        </p:sp>
        <p:sp>
          <p:nvSpPr>
            <p:cNvPr id="52" name="Textfeld 79">
              <a:extLst>
                <a:ext uri="{FF2B5EF4-FFF2-40B4-BE49-F238E27FC236}">
                  <a16:creationId xmlns:a16="http://schemas.microsoft.com/office/drawing/2014/main" id="{F7F409C1-4B7C-4D8C-84E9-0789B02CDFFD}"/>
                </a:ext>
              </a:extLst>
            </p:cNvPr>
            <p:cNvSpPr txBox="1"/>
            <p:nvPr/>
          </p:nvSpPr>
          <p:spPr>
            <a:xfrm>
              <a:off x="8885331" y="2401320"/>
              <a:ext cx="366912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TO:</a:t>
              </a:r>
            </a:p>
          </p:txBody>
        </p:sp>
        <p:sp>
          <p:nvSpPr>
            <p:cNvPr id="53" name="Textfeld 79">
              <a:extLst>
                <a:ext uri="{FF2B5EF4-FFF2-40B4-BE49-F238E27FC236}">
                  <a16:creationId xmlns:a16="http://schemas.microsoft.com/office/drawing/2014/main" id="{4BEE79D6-F8FA-4D5A-B4E7-0C11B2DF8E3B}"/>
                </a:ext>
              </a:extLst>
            </p:cNvPr>
            <p:cNvSpPr txBox="1"/>
            <p:nvPr/>
          </p:nvSpPr>
          <p:spPr>
            <a:xfrm>
              <a:off x="8882374" y="2930979"/>
              <a:ext cx="60597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rPr>
                <a:t>Amount:</a:t>
              </a:r>
            </a:p>
          </p:txBody>
        </p:sp>
        <p:sp>
          <p:nvSpPr>
            <p:cNvPr id="54" name="Textfeld 98">
              <a:extLst>
                <a:ext uri="{FF2B5EF4-FFF2-40B4-BE49-F238E27FC236}">
                  <a16:creationId xmlns:a16="http://schemas.microsoft.com/office/drawing/2014/main" id="{23B7B1AA-7DEF-4919-AF1D-F8FA560660E1}"/>
                </a:ext>
              </a:extLst>
            </p:cNvPr>
            <p:cNvSpPr txBox="1"/>
            <p:nvPr/>
          </p:nvSpPr>
          <p:spPr>
            <a:xfrm>
              <a:off x="8761827" y="1908537"/>
              <a:ext cx="20655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1000" b="1" spc="3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Transaction details</a:t>
              </a:r>
              <a:endParaRPr kumimoji="0" lang="de-DE" sz="10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sp>
          <p:nvSpPr>
            <p:cNvPr id="55" name="Textfeld 79">
              <a:extLst>
                <a:ext uri="{FF2B5EF4-FFF2-40B4-BE49-F238E27FC236}">
                  <a16:creationId xmlns:a16="http://schemas.microsoft.com/office/drawing/2014/main" id="{F65BC523-4094-494B-914B-90DA054F479F}"/>
                </a:ext>
              </a:extLst>
            </p:cNvPr>
            <p:cNvSpPr txBox="1"/>
            <p:nvPr/>
          </p:nvSpPr>
          <p:spPr>
            <a:xfrm>
              <a:off x="9630835" y="2388975"/>
              <a:ext cx="11938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Nishi</a:t>
              </a: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sp>
          <p:nvSpPr>
            <p:cNvPr id="56" name="Textfeld 79">
              <a:extLst>
                <a:ext uri="{FF2B5EF4-FFF2-40B4-BE49-F238E27FC236}">
                  <a16:creationId xmlns:a16="http://schemas.microsoft.com/office/drawing/2014/main" id="{790B5CD8-E7FB-4039-AB67-EDFAE33802AA}"/>
                </a:ext>
              </a:extLst>
            </p:cNvPr>
            <p:cNvSpPr txBox="1"/>
            <p:nvPr/>
          </p:nvSpPr>
          <p:spPr>
            <a:xfrm>
              <a:off x="9630190" y="2663394"/>
              <a:ext cx="11938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Yash</a:t>
              </a: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sp>
          <p:nvSpPr>
            <p:cNvPr id="57" name="Textfeld 79">
              <a:extLst>
                <a:ext uri="{FF2B5EF4-FFF2-40B4-BE49-F238E27FC236}">
                  <a16:creationId xmlns:a16="http://schemas.microsoft.com/office/drawing/2014/main" id="{E260559C-C4CE-43F1-8147-45D7472A93A1}"/>
                </a:ext>
              </a:extLst>
            </p:cNvPr>
            <p:cNvSpPr txBox="1"/>
            <p:nvPr/>
          </p:nvSpPr>
          <p:spPr>
            <a:xfrm>
              <a:off x="9617673" y="2914377"/>
              <a:ext cx="11938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 dirty="0">
                  <a:solidFill>
                    <a:prstClr val="black"/>
                  </a:solidFill>
                  <a:latin typeface="Nunito" charset="0"/>
                  <a:ea typeface="Nunito" charset="0"/>
                  <a:cs typeface="Nunito" charset="0"/>
                </a:rPr>
                <a:t>Rs. 23,600</a:t>
              </a:r>
              <a:endPara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endParaRPr>
            </a:p>
          </p:txBody>
        </p: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7A4028BF-8A53-4965-AC85-43DD8218EE5E}"/>
                </a:ext>
              </a:extLst>
            </p:cNvPr>
            <p:cNvCxnSpPr>
              <a:cxnSpLocks/>
            </p:cNvCxnSpPr>
            <p:nvPr/>
          </p:nvCxnSpPr>
          <p:spPr>
            <a:xfrm>
              <a:off x="9488348" y="2320408"/>
              <a:ext cx="0" cy="849714"/>
            </a:xfrm>
            <a:prstGeom prst="line">
              <a:avLst/>
            </a:prstGeom>
            <a:ln>
              <a:solidFill>
                <a:schemeClr val="tx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23EB084-0C6A-4BA6-A26F-B9601DCEC946}"/>
              </a:ext>
            </a:extLst>
          </p:cNvPr>
          <p:cNvGrpSpPr/>
          <p:nvPr/>
        </p:nvGrpSpPr>
        <p:grpSpPr>
          <a:xfrm>
            <a:off x="6871858" y="1316147"/>
            <a:ext cx="4305512" cy="2308194"/>
            <a:chOff x="6871858" y="3841151"/>
            <a:chExt cx="4305512" cy="2308194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9AA1813-129A-430D-A410-52599660B702}"/>
                </a:ext>
              </a:extLst>
            </p:cNvPr>
            <p:cNvGrpSpPr/>
            <p:nvPr/>
          </p:nvGrpSpPr>
          <p:grpSpPr>
            <a:xfrm>
              <a:off x="6871858" y="3841151"/>
              <a:ext cx="4305512" cy="2308194"/>
              <a:chOff x="6871858" y="3717430"/>
              <a:chExt cx="4305512" cy="2308194"/>
            </a:xfrm>
          </p:grpSpPr>
          <p:sp>
            <p:nvSpPr>
              <p:cNvPr id="67" name="Rectangle: Rounded Corners 66">
                <a:extLst>
                  <a:ext uri="{FF2B5EF4-FFF2-40B4-BE49-F238E27FC236}">
                    <a16:creationId xmlns:a16="http://schemas.microsoft.com/office/drawing/2014/main" id="{15DBCF74-151B-43AB-A7B5-2B36AAC85690}"/>
                  </a:ext>
                </a:extLst>
              </p:cNvPr>
              <p:cNvSpPr/>
              <p:nvPr/>
            </p:nvSpPr>
            <p:spPr>
              <a:xfrm>
                <a:off x="6871858" y="3717430"/>
                <a:ext cx="4305512" cy="2308194"/>
              </a:xfrm>
              <a:prstGeom prst="roundRect">
                <a:avLst/>
              </a:prstGeom>
              <a:gradFill flip="none" rotWithShape="1">
                <a:gsLst>
                  <a:gs pos="0">
                    <a:srgbClr val="8DEEFF"/>
                  </a:gs>
                  <a:gs pos="100000">
                    <a:srgbClr val="3366CC"/>
                  </a:gs>
                </a:gsLst>
                <a:lin ang="18900000" scaled="1"/>
                <a:tileRect/>
              </a:gradFill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80" name="Abgerundetes Rechteck 97">
                <a:extLst>
                  <a:ext uri="{FF2B5EF4-FFF2-40B4-BE49-F238E27FC236}">
                    <a16:creationId xmlns:a16="http://schemas.microsoft.com/office/drawing/2014/main" id="{709AFD1F-FF1A-4D83-A421-742E5DFE9427}"/>
                  </a:ext>
                </a:extLst>
              </p:cNvPr>
              <p:cNvSpPr/>
              <p:nvPr/>
            </p:nvSpPr>
            <p:spPr>
              <a:xfrm>
                <a:off x="8602527" y="4144991"/>
                <a:ext cx="2166313" cy="1599750"/>
              </a:xfrm>
              <a:prstGeom prst="roundRect">
                <a:avLst/>
              </a:prstGeom>
              <a:ln>
                <a:solidFill>
                  <a:schemeClr val="tx1">
                    <a:lumMod val="50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000FA34F-8B54-48BE-8581-3DAC9DE626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82168" y="4581318"/>
                <a:ext cx="1807032" cy="0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Textfeld 79">
                <a:extLst>
                  <a:ext uri="{FF2B5EF4-FFF2-40B4-BE49-F238E27FC236}">
                    <a16:creationId xmlns:a16="http://schemas.microsoft.com/office/drawing/2014/main" id="{D0FE0BEF-9395-43DE-8DCB-B4A3CE9DE0A7}"/>
                  </a:ext>
                </a:extLst>
              </p:cNvPr>
              <p:cNvSpPr txBox="1"/>
              <p:nvPr/>
            </p:nvSpPr>
            <p:spPr>
              <a:xfrm>
                <a:off x="8738308" y="4876146"/>
                <a:ext cx="656852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Licence No.</a:t>
                </a:r>
              </a:p>
            </p:txBody>
          </p:sp>
          <p:sp>
            <p:nvSpPr>
              <p:cNvPr id="73" name="Textfeld 79">
                <a:extLst>
                  <a:ext uri="{FF2B5EF4-FFF2-40B4-BE49-F238E27FC236}">
                    <a16:creationId xmlns:a16="http://schemas.microsoft.com/office/drawing/2014/main" id="{742AE954-5D5F-4C56-879B-B1A0D476659D}"/>
                  </a:ext>
                </a:extLst>
              </p:cNvPr>
              <p:cNvSpPr txBox="1"/>
              <p:nvPr/>
            </p:nvSpPr>
            <p:spPr>
              <a:xfrm>
                <a:off x="8744101" y="4721038"/>
                <a:ext cx="48153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Model</a:t>
                </a:r>
              </a:p>
            </p:txBody>
          </p:sp>
          <p:sp>
            <p:nvSpPr>
              <p:cNvPr id="74" name="Textfeld 79">
                <a:extLst>
                  <a:ext uri="{FF2B5EF4-FFF2-40B4-BE49-F238E27FC236}">
                    <a16:creationId xmlns:a16="http://schemas.microsoft.com/office/drawing/2014/main" id="{9F571FE1-A2E9-48B4-A3CA-825C44591E5C}"/>
                  </a:ext>
                </a:extLst>
              </p:cNvPr>
              <p:cNvSpPr txBox="1"/>
              <p:nvPr/>
            </p:nvSpPr>
            <p:spPr>
              <a:xfrm>
                <a:off x="8738308" y="5023027"/>
                <a:ext cx="6059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Seats</a:t>
                </a:r>
              </a:p>
            </p:txBody>
          </p:sp>
          <p:sp>
            <p:nvSpPr>
              <p:cNvPr id="75" name="Textfeld 98">
                <a:extLst>
                  <a:ext uri="{FF2B5EF4-FFF2-40B4-BE49-F238E27FC236}">
                    <a16:creationId xmlns:a16="http://schemas.microsoft.com/office/drawing/2014/main" id="{D55C8A2D-944F-4983-816E-E3E323DDFFD4}"/>
                  </a:ext>
                </a:extLst>
              </p:cNvPr>
              <p:cNvSpPr txBox="1"/>
              <p:nvPr/>
            </p:nvSpPr>
            <p:spPr>
              <a:xfrm>
                <a:off x="9059738" y="4290794"/>
                <a:ext cx="1260186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de-DE" sz="1000" b="1" spc="300" dirty="0">
                    <a:solidFill>
                      <a:prstClr val="black"/>
                    </a:solidFill>
                    <a:latin typeface="Nunito" charset="0"/>
                    <a:ea typeface="Nunito" charset="0"/>
                    <a:cs typeface="Nunito" charset="0"/>
                  </a:rPr>
                  <a:t>Car Details</a:t>
                </a:r>
                <a:endParaRPr kumimoji="0" lang="de-DE" sz="1000" b="1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unito" charset="0"/>
                  <a:ea typeface="Nunito" charset="0"/>
                  <a:cs typeface="Nunito" charset="0"/>
                </a:endParaRPr>
              </a:p>
            </p:txBody>
          </p:sp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1D032A8F-5E50-4907-97BC-CE42077938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97025" y="4703025"/>
                <a:ext cx="0" cy="849714"/>
              </a:xfrm>
              <a:prstGeom prst="line">
                <a:avLst/>
              </a:prstGeom>
              <a:ln>
                <a:solidFill>
                  <a:schemeClr val="tx1">
                    <a:lumMod val="9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Textfeld 79">
                <a:extLst>
                  <a:ext uri="{FF2B5EF4-FFF2-40B4-BE49-F238E27FC236}">
                    <a16:creationId xmlns:a16="http://schemas.microsoft.com/office/drawing/2014/main" id="{7D1AF3B3-AD3B-4E49-B545-17323716B1D2}"/>
                  </a:ext>
                </a:extLst>
              </p:cNvPr>
              <p:cNvSpPr txBox="1"/>
              <p:nvPr/>
            </p:nvSpPr>
            <p:spPr>
              <a:xfrm>
                <a:off x="8738308" y="5189272"/>
                <a:ext cx="6059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Fuel</a:t>
                </a:r>
              </a:p>
            </p:txBody>
          </p:sp>
          <p:sp>
            <p:nvSpPr>
              <p:cNvPr id="82" name="Textfeld 79">
                <a:extLst>
                  <a:ext uri="{FF2B5EF4-FFF2-40B4-BE49-F238E27FC236}">
                    <a16:creationId xmlns:a16="http://schemas.microsoft.com/office/drawing/2014/main" id="{07B93C84-1FDF-4ECC-A54E-2FFD8CEE37C9}"/>
                  </a:ext>
                </a:extLst>
              </p:cNvPr>
              <p:cNvSpPr txBox="1"/>
              <p:nvPr/>
            </p:nvSpPr>
            <p:spPr>
              <a:xfrm>
                <a:off x="8732386" y="5351542"/>
                <a:ext cx="605974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Status</a:t>
                </a:r>
              </a:p>
            </p:txBody>
          </p:sp>
          <p:sp>
            <p:nvSpPr>
              <p:cNvPr id="83" name="Textfeld 79">
                <a:extLst>
                  <a:ext uri="{FF2B5EF4-FFF2-40B4-BE49-F238E27FC236}">
                    <a16:creationId xmlns:a16="http://schemas.microsoft.com/office/drawing/2014/main" id="{637A66E2-5721-420C-854D-BCB73B754275}"/>
                  </a:ext>
                </a:extLst>
              </p:cNvPr>
              <p:cNvSpPr txBox="1"/>
              <p:nvPr/>
            </p:nvSpPr>
            <p:spPr>
              <a:xfrm>
                <a:off x="9447903" y="4874279"/>
                <a:ext cx="990047" cy="200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7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KA 05 MP 1234</a:t>
                </a:r>
              </a:p>
            </p:txBody>
          </p:sp>
          <p:sp>
            <p:nvSpPr>
              <p:cNvPr id="84" name="Textfeld 79">
                <a:extLst>
                  <a:ext uri="{FF2B5EF4-FFF2-40B4-BE49-F238E27FC236}">
                    <a16:creationId xmlns:a16="http://schemas.microsoft.com/office/drawing/2014/main" id="{DE91F9C4-8295-4E4B-9320-7B690D5E907F}"/>
                  </a:ext>
                </a:extLst>
              </p:cNvPr>
              <p:cNvSpPr txBox="1"/>
              <p:nvPr/>
            </p:nvSpPr>
            <p:spPr>
              <a:xfrm>
                <a:off x="9458548" y="4714873"/>
                <a:ext cx="791445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BMW 330d</a:t>
                </a:r>
              </a:p>
            </p:txBody>
          </p:sp>
          <p:sp>
            <p:nvSpPr>
              <p:cNvPr id="85" name="Textfeld 79">
                <a:extLst>
                  <a:ext uri="{FF2B5EF4-FFF2-40B4-BE49-F238E27FC236}">
                    <a16:creationId xmlns:a16="http://schemas.microsoft.com/office/drawing/2014/main" id="{AD21FF13-117C-4B71-9875-49A0406D33E3}"/>
                  </a:ext>
                </a:extLst>
              </p:cNvPr>
              <p:cNvSpPr txBox="1"/>
              <p:nvPr/>
            </p:nvSpPr>
            <p:spPr>
              <a:xfrm>
                <a:off x="9459899" y="5023974"/>
                <a:ext cx="99597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5</a:t>
                </a:r>
              </a:p>
            </p:txBody>
          </p:sp>
          <p:sp>
            <p:nvSpPr>
              <p:cNvPr id="86" name="Textfeld 79">
                <a:extLst>
                  <a:ext uri="{FF2B5EF4-FFF2-40B4-BE49-F238E27FC236}">
                    <a16:creationId xmlns:a16="http://schemas.microsoft.com/office/drawing/2014/main" id="{CE41CD6F-3ED5-41EA-B60B-EA007F645A7A}"/>
                  </a:ext>
                </a:extLst>
              </p:cNvPr>
              <p:cNvSpPr txBox="1"/>
              <p:nvPr/>
            </p:nvSpPr>
            <p:spPr>
              <a:xfrm>
                <a:off x="9455691" y="5189272"/>
                <a:ext cx="99597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Diesel</a:t>
                </a:r>
              </a:p>
            </p:txBody>
          </p:sp>
          <p:sp>
            <p:nvSpPr>
              <p:cNvPr id="87" name="Textfeld 79">
                <a:extLst>
                  <a:ext uri="{FF2B5EF4-FFF2-40B4-BE49-F238E27FC236}">
                    <a16:creationId xmlns:a16="http://schemas.microsoft.com/office/drawing/2014/main" id="{C783E1BA-AD76-4860-B4FA-914CFA373FD6}"/>
                  </a:ext>
                </a:extLst>
              </p:cNvPr>
              <p:cNvSpPr txBox="1"/>
              <p:nvPr/>
            </p:nvSpPr>
            <p:spPr>
              <a:xfrm>
                <a:off x="9450725" y="5346736"/>
                <a:ext cx="995971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unito" charset="0"/>
                    <a:ea typeface="Nunito" charset="0"/>
                    <a:cs typeface="Nunito" charset="0"/>
                  </a:rPr>
                  <a:t>Available</a:t>
                </a:r>
              </a:p>
            </p:txBody>
          </p:sp>
        </p:grpSp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093ECE57-68E0-4BDD-A729-39B3752C4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25869" y="4334821"/>
              <a:ext cx="1320854" cy="13208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91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5000"/>
                <a:lumOff val="95000"/>
              </a:schemeClr>
            </a:gs>
            <a:gs pos="100000">
              <a:srgbClr val="8DEE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F6725CD5-1A1D-4816-A492-99E38A0261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844" y="2544684"/>
            <a:ext cx="2572737" cy="43414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EBD87F1-20DB-44E7-BB02-97FE31108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450" y="805815"/>
            <a:ext cx="6858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56D7E-A11F-415F-80F9-07B16776BA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42" t="42363" r="6329" b="46498"/>
          <a:stretch/>
        </p:blipFill>
        <p:spPr>
          <a:xfrm>
            <a:off x="4034320" y="1612766"/>
            <a:ext cx="6076708" cy="24654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637E9C-3217-4B2F-8536-823117A6C100}"/>
              </a:ext>
            </a:extLst>
          </p:cNvPr>
          <p:cNvSpPr txBox="1"/>
          <p:nvPr/>
        </p:nvSpPr>
        <p:spPr>
          <a:xfrm>
            <a:off x="8155844" y="2250025"/>
            <a:ext cx="116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rgbClr val="002060"/>
                </a:solidFill>
                <a:latin typeface="Nunito" panose="00000500000000000000" pitchFamily="2" charset="0"/>
              </a:rPr>
              <a:t>Hash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A92D7A8-B972-4590-93EC-1E9733924A33}"/>
              </a:ext>
            </a:extLst>
          </p:cNvPr>
          <p:cNvSpPr/>
          <p:nvPr/>
        </p:nvSpPr>
        <p:spPr>
          <a:xfrm>
            <a:off x="5827607" y="3149309"/>
            <a:ext cx="5822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solidFill>
                  <a:srgbClr val="3366CC"/>
                </a:solidFill>
                <a:latin typeface="Nunito" panose="00000500000000000000" pitchFamily="2" charset="0"/>
              </a:rPr>
              <a:t>796E9ED479F15D064581DFA30575EF0910CB9706</a:t>
            </a:r>
          </a:p>
        </p:txBody>
      </p:sp>
    </p:spTree>
    <p:extLst>
      <p:ext uri="{BB962C8B-B14F-4D97-AF65-F5344CB8AC3E}">
        <p14:creationId xmlns:p14="http://schemas.microsoft.com/office/powerpoint/2010/main" val="205819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DD7E1E1-8600-402B-9780-16BBF5978025}"/>
              </a:ext>
            </a:extLst>
          </p:cNvPr>
          <p:cNvSpPr/>
          <p:nvPr/>
        </p:nvSpPr>
        <p:spPr>
          <a:xfrm>
            <a:off x="2285667" y="1568026"/>
            <a:ext cx="3891679" cy="109959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en-IN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" panose="00000500000000000000" pitchFamily="2" charset="0"/>
              </a:rPr>
              <a:t>OWNER</a:t>
            </a:r>
          </a:p>
        </p:txBody>
      </p:sp>
      <p:pic>
        <p:nvPicPr>
          <p:cNvPr id="8" name="Picture 7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AC575291-091A-4A67-A093-8671321EA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671" y="1069233"/>
            <a:ext cx="2657103" cy="47255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E97CE1-A3E2-451E-94A6-0E71E8D4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0654" y="0"/>
            <a:ext cx="6858000" cy="6858000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5B9B667-AD95-4959-AFCC-3A78FAA11BB2}"/>
              </a:ext>
            </a:extLst>
          </p:cNvPr>
          <p:cNvSpPr/>
          <p:nvPr/>
        </p:nvSpPr>
        <p:spPr>
          <a:xfrm>
            <a:off x="5249482" y="4324745"/>
            <a:ext cx="3251273" cy="1099595"/>
          </a:xfrm>
          <a:prstGeom prst="round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28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Nunito" panose="00000500000000000000" pitchFamily="2" charset="0"/>
              </a:rPr>
              <a:t>CUSTOMER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38" y="0"/>
            <a:ext cx="6858000" cy="6858000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A2C3264-5F38-4C28-8438-49DF60E81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7527" y="1086251"/>
            <a:ext cx="2642686" cy="469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421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BD5E96B-DA94-48B8-BCA2-D1AB16FBA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55" t="14568" r="5491" b="71338"/>
          <a:stretch/>
        </p:blipFill>
        <p:spPr>
          <a:xfrm>
            <a:off x="4887263" y="1455310"/>
            <a:ext cx="6942912" cy="973778"/>
          </a:xfrm>
          <a:prstGeom prst="rect">
            <a:avLst/>
          </a:prstGeom>
        </p:spPr>
      </p:pic>
      <p:pic>
        <p:nvPicPr>
          <p:cNvPr id="11" name="Picture 1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1B4C39E-0F9F-4434-BDAC-C4342DA46F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4" t="16693" r="5331" b="66410"/>
          <a:stretch/>
        </p:blipFill>
        <p:spPr>
          <a:xfrm>
            <a:off x="4679495" y="1573282"/>
            <a:ext cx="7106106" cy="933759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F940320-52B0-44E1-99EA-478B9B119E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82" b="68148"/>
          <a:stretch/>
        </p:blipFill>
        <p:spPr>
          <a:xfrm>
            <a:off x="4249676" y="1481465"/>
            <a:ext cx="8271508" cy="106365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47597B2D-A579-4686-8200-4CCCC0A3FA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052" t="21603" b="37384"/>
          <a:stretch/>
        </p:blipFill>
        <p:spPr>
          <a:xfrm>
            <a:off x="3735641" y="2429088"/>
            <a:ext cx="8920662" cy="420198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CB92C4-4070-4B0E-84B9-6043284C96AB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6"/>
          <a:srcRect t="31465" r="53301" b="40846"/>
          <a:stretch/>
        </p:blipFill>
        <p:spPr>
          <a:xfrm>
            <a:off x="-267325" y="3793348"/>
            <a:ext cx="4914560" cy="2039776"/>
          </a:xfr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10F1822-2792-4462-8C12-0652FAB93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401" y="256398"/>
            <a:ext cx="7722476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Fully Transparent Network</a:t>
            </a:r>
            <a:endParaRPr lang="en-IN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40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51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DD707A-2A20-4DE1-AA20-E2B3DD666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4975" y="85725"/>
            <a:ext cx="8439150" cy="63293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466A2A-F989-4520-8ECF-DEBAB9ECC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4880" y="2560607"/>
            <a:ext cx="268224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49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 </a:t>
            </a:r>
            <a:br>
              <a:rPr lang="en-IN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sz="28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JUST GOT </a:t>
            </a:r>
            <a:br>
              <a:rPr lang="en-IN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IN" dirty="0">
                <a:solidFill>
                  <a:srgbClr val="8DEE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00D397-CFD0-4CD9-B871-7D760C0568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5753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Bild 6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6" name="Gruppierung 25"/>
          <p:cNvGrpSpPr/>
          <p:nvPr/>
        </p:nvGrpSpPr>
        <p:grpSpPr>
          <a:xfrm>
            <a:off x="6067070" y="190030"/>
            <a:ext cx="5529620" cy="1460500"/>
            <a:chOff x="5259975" y="190030"/>
            <a:chExt cx="4380271" cy="1460500"/>
          </a:xfrm>
        </p:grpSpPr>
        <p:sp>
          <p:nvSpPr>
            <p:cNvPr id="14" name="Abgerundetes Rechteck 1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8" name="Gerade Verbindung 17"/>
            <p:cNvCxnSpPr>
              <a:endCxn id="14" idx="3"/>
            </p:cNvCxnSpPr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ung 26"/>
          <p:cNvGrpSpPr/>
          <p:nvPr/>
        </p:nvGrpSpPr>
        <p:grpSpPr>
          <a:xfrm>
            <a:off x="6067069" y="1840560"/>
            <a:ext cx="5529620" cy="1460500"/>
            <a:chOff x="5259975" y="190030"/>
            <a:chExt cx="4380271" cy="1460500"/>
          </a:xfrm>
        </p:grpSpPr>
        <p:sp>
          <p:nvSpPr>
            <p:cNvPr id="28" name="Abgerundetes Rechteck 27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29" name="Gerade Verbindung 28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uppierung 29"/>
          <p:cNvGrpSpPr/>
          <p:nvPr/>
        </p:nvGrpSpPr>
        <p:grpSpPr>
          <a:xfrm>
            <a:off x="6067069" y="3509035"/>
            <a:ext cx="5529620" cy="1460500"/>
            <a:chOff x="5259975" y="190030"/>
            <a:chExt cx="4380271" cy="1460500"/>
          </a:xfrm>
        </p:grpSpPr>
        <p:sp>
          <p:nvSpPr>
            <p:cNvPr id="31" name="Abgerundetes Rechteck 30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2" name="Gerade Verbindung 31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pierung 32"/>
          <p:cNvGrpSpPr/>
          <p:nvPr/>
        </p:nvGrpSpPr>
        <p:grpSpPr>
          <a:xfrm>
            <a:off x="6067068" y="5163962"/>
            <a:ext cx="5529620" cy="1460500"/>
            <a:chOff x="5259975" y="190030"/>
            <a:chExt cx="4380271" cy="1460500"/>
          </a:xfrm>
        </p:grpSpPr>
        <p:sp>
          <p:nvSpPr>
            <p:cNvPr id="34" name="Abgerundetes Rechteck 33"/>
            <p:cNvSpPr/>
            <p:nvPr/>
          </p:nvSpPr>
          <p:spPr>
            <a:xfrm>
              <a:off x="5259975" y="190030"/>
              <a:ext cx="4380271" cy="146050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5" name="Gerade Verbindung 34"/>
            <p:cNvCxnSpPr/>
            <p:nvPr/>
          </p:nvCxnSpPr>
          <p:spPr>
            <a:xfrm>
              <a:off x="5259975" y="920280"/>
              <a:ext cx="43802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feld 40"/>
          <p:cNvSpPr txBox="1"/>
          <p:nvPr/>
        </p:nvSpPr>
        <p:spPr>
          <a:xfrm>
            <a:off x="8906918" y="1088376"/>
            <a:ext cx="3334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Single</a:t>
            </a:r>
          </a:p>
        </p:txBody>
      </p:sp>
      <p:sp>
        <p:nvSpPr>
          <p:cNvPr id="42" name="Textfeld 41"/>
          <p:cNvSpPr txBox="1"/>
          <p:nvPr/>
        </p:nvSpPr>
        <p:spPr>
          <a:xfrm>
            <a:off x="6315166" y="2000664"/>
            <a:ext cx="52815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Student at Christ University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charset="0"/>
                <a:ea typeface="Open Sans" charset="0"/>
                <a:cs typeface="Open Sans" charset="0"/>
              </a:rPr>
              <a:t> </a:t>
            </a:r>
          </a:p>
        </p:txBody>
      </p:sp>
      <p:sp>
        <p:nvSpPr>
          <p:cNvPr id="48" name="Textfeld 47"/>
          <p:cNvSpPr txBox="1"/>
          <p:nvPr/>
        </p:nvSpPr>
        <p:spPr>
          <a:xfrm>
            <a:off x="6894986" y="3675177"/>
            <a:ext cx="2085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Interests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49" name="Textfeld 48"/>
          <p:cNvSpPr txBox="1"/>
          <p:nvPr/>
        </p:nvSpPr>
        <p:spPr>
          <a:xfrm>
            <a:off x="6356301" y="5294623"/>
            <a:ext cx="312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Most-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Used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Apps</a:t>
            </a:r>
          </a:p>
        </p:txBody>
      </p:sp>
      <p:grpSp>
        <p:nvGrpSpPr>
          <p:cNvPr id="66" name="Gruppierung 65"/>
          <p:cNvGrpSpPr/>
          <p:nvPr/>
        </p:nvGrpSpPr>
        <p:grpSpPr>
          <a:xfrm>
            <a:off x="378190" y="3509035"/>
            <a:ext cx="5449932" cy="3115427"/>
            <a:chOff x="595086" y="3567400"/>
            <a:chExt cx="4238171" cy="3134882"/>
          </a:xfrm>
        </p:grpSpPr>
        <p:sp>
          <p:nvSpPr>
            <p:cNvPr id="54" name="Abgerundetes Rechteck 53"/>
            <p:cNvSpPr/>
            <p:nvPr/>
          </p:nvSpPr>
          <p:spPr>
            <a:xfrm>
              <a:off x="595086" y="3567400"/>
              <a:ext cx="4238171" cy="313488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56" name="Gerade Verbindung 55"/>
            <p:cNvCxnSpPr/>
            <p:nvPr/>
          </p:nvCxnSpPr>
          <p:spPr>
            <a:xfrm>
              <a:off x="595086" y="4297650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Gerade Verbindung 56"/>
            <p:cNvCxnSpPr/>
            <p:nvPr/>
          </p:nvCxnSpPr>
          <p:spPr>
            <a:xfrm>
              <a:off x="595086" y="5464567"/>
              <a:ext cx="423817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Gerade Verbindung 57"/>
            <p:cNvCxnSpPr>
              <a:endCxn id="54" idx="2"/>
            </p:cNvCxnSpPr>
            <p:nvPr/>
          </p:nvCxnSpPr>
          <p:spPr>
            <a:xfrm flipH="1">
              <a:off x="2714172" y="4297650"/>
              <a:ext cx="3483" cy="24046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Bild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1645" y="4287677"/>
            <a:ext cx="750175" cy="1036972"/>
          </a:xfrm>
          <a:prstGeom prst="rect">
            <a:avLst/>
          </a:prstGeom>
        </p:spPr>
      </p:pic>
      <p:sp>
        <p:nvSpPr>
          <p:cNvPr id="36" name="Textfeld 35"/>
          <p:cNvSpPr txBox="1"/>
          <p:nvPr/>
        </p:nvSpPr>
        <p:spPr>
          <a:xfrm>
            <a:off x="4232422" y="4478886"/>
            <a:ext cx="2176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Samsung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Galaxy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</a:p>
        </p:txBody>
      </p:sp>
      <p:sp>
        <p:nvSpPr>
          <p:cNvPr id="38" name="Textfeld 37"/>
          <p:cNvSpPr txBox="1"/>
          <p:nvPr/>
        </p:nvSpPr>
        <p:spPr>
          <a:xfrm>
            <a:off x="595311" y="4331539"/>
            <a:ext cx="1205496" cy="97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Social</a:t>
            </a: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Media</a:t>
            </a:r>
          </a:p>
          <a:p>
            <a:pPr marL="0" marR="0" lvl="0" indent="0" algn="r" defTabSz="914400" rtl="0" eaLnBrk="1" fontAlgn="auto" latinLnBrk="0" hangingPunct="1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Friends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6" name="Bild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37922"/>
            <a:ext cx="883471" cy="602734"/>
          </a:xfrm>
          <a:prstGeom prst="rect">
            <a:avLst/>
          </a:prstGeom>
        </p:spPr>
      </p:pic>
      <p:cxnSp>
        <p:nvCxnSpPr>
          <p:cNvPr id="8" name="Gerade Verbindung 7"/>
          <p:cNvCxnSpPr>
            <a:endCxn id="28" idx="2"/>
          </p:cNvCxnSpPr>
          <p:nvPr/>
        </p:nvCxnSpPr>
        <p:spPr>
          <a:xfrm>
            <a:off x="8831878" y="2581663"/>
            <a:ext cx="1" cy="7193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Gerade Verbindung 46"/>
          <p:cNvCxnSpPr>
            <a:endCxn id="14" idx="2"/>
          </p:cNvCxnSpPr>
          <p:nvPr/>
        </p:nvCxnSpPr>
        <p:spPr>
          <a:xfrm>
            <a:off x="8831878" y="9202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1953572" y="4568092"/>
            <a:ext cx="956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199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0" name="Textfeld 49"/>
          <p:cNvSpPr txBox="1"/>
          <p:nvPr/>
        </p:nvSpPr>
        <p:spPr>
          <a:xfrm>
            <a:off x="3424438" y="5686222"/>
            <a:ext cx="12331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-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1" name="Textfeld 50"/>
          <p:cNvSpPr txBox="1"/>
          <p:nvPr/>
        </p:nvSpPr>
        <p:spPr>
          <a:xfrm>
            <a:off x="687172" y="5716254"/>
            <a:ext cx="23628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000" b="0" i="0" u="none" strike="noStrike" kern="1200" cap="none" spc="300" normalizeH="0" baseline="0" noProof="0" dirty="0">
                <a:ln>
                  <a:noFill/>
                </a:ln>
                <a:solidFill>
                  <a:srgbClr val="2AF5CF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84%</a:t>
            </a:r>
            <a:endParaRPr kumimoji="0" lang="de-DE" sz="3200" b="0" i="0" u="none" strike="noStrike" kern="1200" cap="none" spc="300" normalizeH="0" baseline="0" noProof="0" dirty="0">
              <a:ln>
                <a:noFill/>
              </a:ln>
              <a:solidFill>
                <a:srgbClr val="2AF5C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52" name="Textfeld 51"/>
          <p:cNvSpPr txBox="1"/>
          <p:nvPr/>
        </p:nvSpPr>
        <p:spPr>
          <a:xfrm>
            <a:off x="6186240" y="2599173"/>
            <a:ext cx="2523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30k 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₹</a:t>
            </a:r>
            <a:r>
              <a:rPr kumimoji="0" lang="de-DE" sz="32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</a:t>
            </a:r>
            <a:r>
              <a:rPr kumimoji="0" lang="de-DE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per </a:t>
            </a: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month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4" y="3559755"/>
            <a:ext cx="1372147" cy="584433"/>
          </a:xfrm>
          <a:prstGeom prst="rect">
            <a:avLst/>
          </a:prstGeom>
        </p:spPr>
      </p:pic>
      <p:cxnSp>
        <p:nvCxnSpPr>
          <p:cNvPr id="11" name="Gerade Verbindung 10"/>
          <p:cNvCxnSpPr/>
          <p:nvPr/>
        </p:nvCxnSpPr>
        <p:spPr>
          <a:xfrm>
            <a:off x="1936106" y="4338393"/>
            <a:ext cx="0" cy="978545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feld 64"/>
          <p:cNvSpPr txBox="1"/>
          <p:nvPr/>
        </p:nvSpPr>
        <p:spPr>
          <a:xfrm>
            <a:off x="1184345" y="3624895"/>
            <a:ext cx="3633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Technology Score</a:t>
            </a:r>
          </a:p>
        </p:txBody>
      </p:sp>
      <p:sp>
        <p:nvSpPr>
          <p:cNvPr id="53" name="Textfeld 52"/>
          <p:cNvSpPr txBox="1"/>
          <p:nvPr/>
        </p:nvSpPr>
        <p:spPr>
          <a:xfrm>
            <a:off x="9735733" y="2760240"/>
            <a:ext cx="315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Bachelor </a:t>
            </a:r>
            <a:r>
              <a:rPr kumimoji="0" lang="de-D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Degree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grpSp>
        <p:nvGrpSpPr>
          <p:cNvPr id="22" name="Gruppierung 21"/>
          <p:cNvGrpSpPr/>
          <p:nvPr/>
        </p:nvGrpSpPr>
        <p:grpSpPr>
          <a:xfrm>
            <a:off x="4665338" y="5440095"/>
            <a:ext cx="1030762" cy="1176136"/>
            <a:chOff x="3381957" y="5443217"/>
            <a:chExt cx="1030762" cy="1176136"/>
          </a:xfrm>
        </p:grpSpPr>
        <p:grpSp>
          <p:nvGrpSpPr>
            <p:cNvPr id="20" name="Gruppierung 19"/>
            <p:cNvGrpSpPr/>
            <p:nvPr/>
          </p:nvGrpSpPr>
          <p:grpSpPr>
            <a:xfrm>
              <a:off x="3381957" y="5443217"/>
              <a:ext cx="1030762" cy="1176136"/>
              <a:chOff x="3402897" y="5464157"/>
              <a:chExt cx="918749" cy="1048325"/>
            </a:xfrm>
          </p:grpSpPr>
          <p:pic>
            <p:nvPicPr>
              <p:cNvPr id="16" name="Bild 15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02898" y="5547882"/>
                <a:ext cx="897380" cy="897380"/>
              </a:xfrm>
              <a:prstGeom prst="rect">
                <a:avLst/>
              </a:prstGeom>
            </p:spPr>
          </p:pic>
          <p:sp>
            <p:nvSpPr>
              <p:cNvPr id="17" name="Oval 16"/>
              <p:cNvSpPr/>
              <p:nvPr/>
            </p:nvSpPr>
            <p:spPr>
              <a:xfrm>
                <a:off x="3402897" y="5464157"/>
                <a:ext cx="918749" cy="918749"/>
              </a:xfrm>
              <a:prstGeom prst="ellipse">
                <a:avLst/>
              </a:prstGeom>
              <a:noFill/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3992648" y="6382906"/>
                <a:ext cx="125642" cy="129576"/>
              </a:xfrm>
              <a:prstGeom prst="ellips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21" name="Rechteck 20"/>
            <p:cNvSpPr/>
            <p:nvPr/>
          </p:nvSpPr>
          <p:spPr>
            <a:xfrm>
              <a:off x="4010025" y="6438604"/>
              <a:ext cx="223620" cy="921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4" name="Eingebuchteter Richtungspfeil 23"/>
          <p:cNvSpPr/>
          <p:nvPr/>
        </p:nvSpPr>
        <p:spPr>
          <a:xfrm rot="5400000">
            <a:off x="6405595" y="3768957"/>
            <a:ext cx="380101" cy="397602"/>
          </a:xfrm>
          <a:prstGeom prst="chevron">
            <a:avLst>
              <a:gd name="adj" fmla="val 45923"/>
            </a:avLst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0" name="Gerade Verbindung 59"/>
          <p:cNvCxnSpPr/>
          <p:nvPr/>
        </p:nvCxnSpPr>
        <p:spPr>
          <a:xfrm>
            <a:off x="7448104" y="918980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6588831" y="1027856"/>
            <a:ext cx="263963" cy="263963"/>
          </a:xfrm>
          <a:prstGeom prst="ellipse">
            <a:avLst/>
          </a:prstGeom>
          <a:noFill/>
          <a:ln w="57150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61" name="Gerade Verbindung 60"/>
          <p:cNvCxnSpPr>
            <a:stCxn id="25" idx="4"/>
          </p:cNvCxnSpPr>
          <p:nvPr/>
        </p:nvCxnSpPr>
        <p:spPr>
          <a:xfrm>
            <a:off x="6720813" y="1291819"/>
            <a:ext cx="0" cy="270844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/>
          <p:cNvCxnSpPr/>
          <p:nvPr/>
        </p:nvCxnSpPr>
        <p:spPr>
          <a:xfrm>
            <a:off x="6594968" y="1427241"/>
            <a:ext cx="247481" cy="0"/>
          </a:xfrm>
          <a:prstGeom prst="line">
            <a:avLst/>
          </a:prstGeom>
          <a:ln w="57150">
            <a:solidFill>
              <a:srgbClr val="FFD9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Gerade Verbindung 81"/>
          <p:cNvCxnSpPr/>
          <p:nvPr/>
        </p:nvCxnSpPr>
        <p:spPr>
          <a:xfrm>
            <a:off x="7955188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Gerade Verbindung 82"/>
          <p:cNvCxnSpPr/>
          <p:nvPr/>
        </p:nvCxnSpPr>
        <p:spPr>
          <a:xfrm>
            <a:off x="9735733" y="4246454"/>
            <a:ext cx="2" cy="73025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Bild 8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89" y="179944"/>
            <a:ext cx="3149147" cy="3149147"/>
          </a:xfrm>
          <a:prstGeom prst="rect">
            <a:avLst/>
          </a:prstGeom>
        </p:spPr>
      </p:pic>
      <p:sp>
        <p:nvSpPr>
          <p:cNvPr id="90" name="Textfeld 89"/>
          <p:cNvSpPr txBox="1"/>
          <p:nvPr/>
        </p:nvSpPr>
        <p:spPr>
          <a:xfrm>
            <a:off x="7448104" y="966453"/>
            <a:ext cx="13837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0" i="0" u="none" strike="noStrike" kern="1200" cap="none" spc="0" normalizeH="0" baseline="0" noProof="0" dirty="0">
                <a:ln>
                  <a:noFill/>
                </a:ln>
                <a:solidFill>
                  <a:srgbClr val="FFD966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22</a:t>
            </a:r>
            <a:endParaRPr kumimoji="0" lang="de-DE" sz="3200" b="0" i="0" u="none" strike="noStrike" kern="1200" cap="none" spc="0" normalizeH="0" baseline="0" noProof="0" dirty="0">
              <a:ln>
                <a:noFill/>
              </a:ln>
              <a:solidFill>
                <a:srgbClr val="FFD966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1" name="Rechteck 90"/>
          <p:cNvSpPr/>
          <p:nvPr/>
        </p:nvSpPr>
        <p:spPr>
          <a:xfrm>
            <a:off x="7448103" y="1356300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years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5" name="Rechteck 94"/>
          <p:cNvSpPr/>
          <p:nvPr/>
        </p:nvSpPr>
        <p:spPr>
          <a:xfrm>
            <a:off x="10404048" y="4501805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yoga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6" name="Rechteck 95"/>
          <p:cNvSpPr/>
          <p:nvPr/>
        </p:nvSpPr>
        <p:spPr>
          <a:xfrm>
            <a:off x="8588859" y="4481931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relaxing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7" name="Rechteck 96"/>
          <p:cNvSpPr/>
          <p:nvPr/>
        </p:nvSpPr>
        <p:spPr>
          <a:xfrm>
            <a:off x="6588949" y="4505304"/>
            <a:ext cx="138103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dogs</a:t>
            </a:r>
            <a:endParaRPr kumimoji="0" lang="de-DE" sz="1400" b="0" i="0" u="none" strike="noStrike" kern="1200" cap="none" spc="0" normalizeH="0" baseline="0" noProof="0" dirty="0">
              <a:ln>
                <a:noFill/>
              </a:ln>
              <a:solidFill>
                <a:srgbClr val="9081FF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sp>
        <p:nvSpPr>
          <p:cNvPr id="98" name="Abgerundetes Rechteck 97"/>
          <p:cNvSpPr/>
          <p:nvPr/>
        </p:nvSpPr>
        <p:spPr>
          <a:xfrm>
            <a:off x="3763366" y="197817"/>
            <a:ext cx="2064755" cy="3077680"/>
          </a:xfrm>
          <a:prstGeom prst="round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Textfeld 98"/>
          <p:cNvSpPr txBox="1"/>
          <p:nvPr/>
        </p:nvSpPr>
        <p:spPr>
          <a:xfrm>
            <a:off x="3915529" y="403671"/>
            <a:ext cx="192604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NISHI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JAIN</a:t>
            </a:r>
            <a:br>
              <a:rPr kumimoji="0" lang="de-DE" sz="2800" b="1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</a:br>
            <a:endParaRPr kumimoji="0" lang="de-DE" sz="2800" b="1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Open Sans" charset="0"/>
              <a:ea typeface="Open Sans" charset="0"/>
              <a:cs typeface="Open Sans" charset="0"/>
            </a:endParaRPr>
          </a:p>
        </p:txBody>
      </p:sp>
      <p:sp>
        <p:nvSpPr>
          <p:cNvPr id="100" name="Textfeld 99"/>
          <p:cNvSpPr txBox="1"/>
          <p:nvPr/>
        </p:nvSpPr>
        <p:spPr>
          <a:xfrm>
            <a:off x="3826491" y="1596211"/>
            <a:ext cx="2039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Nishi is an exchange student from Delhi and studies at the CU in Bengaluru.</a:t>
            </a:r>
          </a:p>
        </p:txBody>
      </p:sp>
      <p:sp>
        <p:nvSpPr>
          <p:cNvPr id="101" name="Textfeld 100"/>
          <p:cNvSpPr txBox="1"/>
          <p:nvPr/>
        </p:nvSpPr>
        <p:spPr>
          <a:xfrm>
            <a:off x="6284777" y="324323"/>
            <a:ext cx="3993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living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 in  </a:t>
            </a:r>
            <a:r>
              <a:rPr kumimoji="0" lang="de-DE" sz="2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Delhi, </a:t>
            </a:r>
            <a:r>
              <a:rPr kumimoji="0" lang="de-DE" sz="2400" b="0" i="0" u="none" strike="noStrike" kern="1200" cap="none" spc="30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unito" charset="0"/>
                <a:ea typeface="Nunito" charset="0"/>
                <a:cs typeface="Nunito" charset="0"/>
              </a:rPr>
              <a:t>India</a:t>
            </a:r>
            <a:endParaRPr kumimoji="0" lang="de-DE" sz="2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unito" charset="0"/>
              <a:ea typeface="Nunito" charset="0"/>
              <a:cs typeface="Nunito" charset="0"/>
            </a:endParaRPr>
          </a:p>
        </p:txBody>
      </p:sp>
      <p:cxnSp>
        <p:nvCxnSpPr>
          <p:cNvPr id="103" name="Gerade Verbindung 102"/>
          <p:cNvCxnSpPr/>
          <p:nvPr/>
        </p:nvCxnSpPr>
        <p:spPr>
          <a:xfrm>
            <a:off x="3763366" y="1489673"/>
            <a:ext cx="20647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Bild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301" y="4292046"/>
            <a:ext cx="785300" cy="1085525"/>
          </a:xfrm>
          <a:prstGeom prst="rect">
            <a:avLst/>
          </a:prstGeom>
        </p:spPr>
      </p:pic>
      <p:pic>
        <p:nvPicPr>
          <p:cNvPr id="5" name="Bild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918" y="2643560"/>
            <a:ext cx="883472" cy="602735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891" y="4266684"/>
            <a:ext cx="662799" cy="69094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1137" y="4263209"/>
            <a:ext cx="753454" cy="682402"/>
          </a:xfrm>
          <a:prstGeom prst="rect">
            <a:avLst/>
          </a:prstGeom>
        </p:spPr>
      </p:pic>
      <p:pic>
        <p:nvPicPr>
          <p:cNvPr id="13" name="Bild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31" y="4324744"/>
            <a:ext cx="680038" cy="561720"/>
          </a:xfrm>
          <a:prstGeom prst="rect">
            <a:avLst/>
          </a:prstGeom>
        </p:spPr>
      </p:pic>
      <p:pic>
        <p:nvPicPr>
          <p:cNvPr id="23" name="Bild 2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248" y="5932958"/>
            <a:ext cx="570644" cy="570644"/>
          </a:xfrm>
          <a:prstGeom prst="rect">
            <a:avLst/>
          </a:prstGeom>
        </p:spPr>
      </p:pic>
      <p:pic>
        <p:nvPicPr>
          <p:cNvPr id="37" name="Bild 3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532" y="5980326"/>
            <a:ext cx="554675" cy="503783"/>
          </a:xfrm>
          <a:prstGeom prst="rect">
            <a:avLst/>
          </a:prstGeom>
        </p:spPr>
      </p:pic>
      <p:pic>
        <p:nvPicPr>
          <p:cNvPr id="76" name="Bild 7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10" y="5958007"/>
            <a:ext cx="550886" cy="550886"/>
          </a:xfrm>
          <a:prstGeom prst="rect">
            <a:avLst/>
          </a:prstGeom>
        </p:spPr>
      </p:pic>
      <p:pic>
        <p:nvPicPr>
          <p:cNvPr id="77" name="Bild 7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216" y="5958007"/>
            <a:ext cx="518312" cy="5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16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6A52F30-712F-4B99-A341-CB6306E358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1114" y="-5443"/>
            <a:ext cx="6858000" cy="685800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73F75D4A-AC31-456D-B4D3-94D8392123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9457" y="1099457"/>
            <a:ext cx="2634343" cy="464820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D00943-2A33-4442-9CDB-234446A7F73C}"/>
              </a:ext>
            </a:extLst>
          </p:cNvPr>
          <p:cNvSpPr txBox="1"/>
          <p:nvPr/>
        </p:nvSpPr>
        <p:spPr>
          <a:xfrm>
            <a:off x="5584371" y="2315561"/>
            <a:ext cx="38766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6600" dirty="0">
                <a:solidFill>
                  <a:srgbClr val="FCDA65"/>
                </a:solidFill>
                <a:latin typeface="Nunito" panose="00000500000000000000" pitchFamily="2" charset="0"/>
              </a:rPr>
              <a:t>CARMA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59A00F-DEB7-4A3B-8F4B-3D4107621210}"/>
              </a:ext>
            </a:extLst>
          </p:cNvPr>
          <p:cNvSpPr txBox="1"/>
          <p:nvPr/>
        </p:nvSpPr>
        <p:spPr>
          <a:xfrm>
            <a:off x="5670095" y="3210911"/>
            <a:ext cx="62552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solidFill>
                  <a:schemeClr val="bg1"/>
                </a:solidFill>
                <a:latin typeface="Nunito" panose="00000500000000000000" pitchFamily="2" charset="0"/>
              </a:rPr>
              <a:t>Car Rental Management Architecture</a:t>
            </a: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4719C584-156B-4E89-8EA6-42C1A1117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3416" y="2455545"/>
            <a:ext cx="1746423" cy="1705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21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CF2059A-569B-40A4-B788-B375B8539217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6" name="Picture 5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BFA97611-6AF4-4A03-A212-21B503232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830" y="1110351"/>
              <a:ext cx="2656774" cy="473418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8076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3C87987-4BD2-4EBB-8868-CA6ABC41B23C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4E31429B-E7A2-4D01-A6FA-A067CB8EC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830" y="1100191"/>
              <a:ext cx="2655765" cy="4734189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0106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8EB1878-ECC7-4FC3-BE52-DFADDDB1DF63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5" name="Picture 4" descr="A screenshot of a cell phone&#10;&#10;Description generated with very high confidence">
              <a:extLst>
                <a:ext uri="{FF2B5EF4-FFF2-40B4-BE49-F238E27FC236}">
                  <a16:creationId xmlns:a16="http://schemas.microsoft.com/office/drawing/2014/main" id="{9E21B5BA-1E67-4283-8862-B259563C1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0830" y="1116324"/>
              <a:ext cx="2656774" cy="472749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60931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3000">
              <a:schemeClr val="tx1">
                <a:lumMod val="95000"/>
              </a:schemeClr>
            </a:gs>
            <a:gs pos="100000">
              <a:srgbClr val="8DEEFF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BCF0DA-D9E0-47F3-9EA4-C3543E73171E}"/>
              </a:ext>
            </a:extLst>
          </p:cNvPr>
          <p:cNvGrpSpPr/>
          <p:nvPr/>
        </p:nvGrpSpPr>
        <p:grpSpPr>
          <a:xfrm>
            <a:off x="2667000" y="-5443"/>
            <a:ext cx="6858000" cy="6858000"/>
            <a:chOff x="-747159" y="-5443"/>
            <a:chExt cx="6858000" cy="6858000"/>
          </a:xfrm>
        </p:grpSpPr>
        <p:pic>
          <p:nvPicPr>
            <p:cNvPr id="3" name="Picture 2" descr="A screenshot of a cell phone&#10;&#10;Description generated with high confidence">
              <a:extLst>
                <a:ext uri="{FF2B5EF4-FFF2-40B4-BE49-F238E27FC236}">
                  <a16:creationId xmlns:a16="http://schemas.microsoft.com/office/drawing/2014/main" id="{F026982F-B44B-4BCC-BACF-D12F79861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6961" y="1116324"/>
              <a:ext cx="2672080" cy="472885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A52F30-712F-4B99-A341-CB6306E35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747159" y="-5443"/>
              <a:ext cx="6858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0622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63620"/>
      </a:accent1>
      <a:accent2>
        <a:srgbClr val="E28F7C"/>
      </a:accent2>
      <a:accent3>
        <a:srgbClr val="FF0000"/>
      </a:accent3>
      <a:accent4>
        <a:srgbClr val="E70F6C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Custom 1">
      <a:majorFont>
        <a:latin typeface="AvantGarde LT Book"/>
        <a:ea typeface=""/>
        <a:cs typeface=""/>
      </a:majorFont>
      <a:minorFont>
        <a:latin typeface="AvantGarde LT Book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Common.Breadcrumb" Revision="1" Stencil="System.Storyboarding.Common" StencilVersion="0.1"/>
</Control>
</file>

<file path=customXml/itemProps1.xml><?xml version="1.0" encoding="utf-8"?>
<ds:datastoreItem xmlns:ds="http://schemas.openxmlformats.org/officeDocument/2006/customXml" ds:itemID="{0527D8A0-F2E7-4CEC-AB30-3513988EEE47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5F6D6670-CC8A-4E78-BF68-D649FB692E78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1318C71A-1338-48CF-864E-346D3A3893C9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1113</TotalTime>
  <Words>287</Words>
  <Application>Microsoft Office PowerPoint</Application>
  <PresentationFormat>Widescreen</PresentationFormat>
  <Paragraphs>119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AvantGarde LT Book</vt:lpstr>
      <vt:lpstr>Calibri</vt:lpstr>
      <vt:lpstr>Calibri Light</vt:lpstr>
      <vt:lpstr>Nunito</vt:lpstr>
      <vt:lpstr>Open Sans</vt:lpstr>
      <vt:lpstr>Office Theme</vt:lpstr>
      <vt:lpstr>Office-Design</vt:lpstr>
      <vt:lpstr>PowerPoint Presentation</vt:lpstr>
      <vt:lpstr>STATS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DOES IT WORK?</vt:lpstr>
      <vt:lpstr>PARTICIPANTS</vt:lpstr>
      <vt:lpstr>PowerPoint Presentation</vt:lpstr>
      <vt:lpstr>PowerPoint Presentation</vt:lpstr>
      <vt:lpstr>PowerPoint Presentation</vt:lpstr>
      <vt:lpstr>CARS</vt:lpstr>
      <vt:lpstr>TRANSACTIONS</vt:lpstr>
      <vt:lpstr>RENTING </vt:lpstr>
      <vt:lpstr>THE PROCESS</vt:lpstr>
      <vt:lpstr>OWNER ADDS A CAR AVAILABLE TO BE RENTED </vt:lpstr>
      <vt:lpstr>CUSTOMER  FINDS A SUITABLE CAR AND REQUESTS THE CAR</vt:lpstr>
      <vt:lpstr>THEN THE BOOKING GETS CONFIRMED</vt:lpstr>
      <vt:lpstr>PARTICIPANT RESOURCES ARE CHANGED</vt:lpstr>
      <vt:lpstr>Customer becomes asset’s temporary owner </vt:lpstr>
      <vt:lpstr>AND A NEW BLOCK IS ADDED TO THE CHAIN</vt:lpstr>
      <vt:lpstr>PowerPoint Presentation</vt:lpstr>
      <vt:lpstr>PowerPoint Presentation</vt:lpstr>
      <vt:lpstr>PowerPoint Presentation</vt:lpstr>
      <vt:lpstr>PowerPoint Presentation</vt:lpstr>
      <vt:lpstr>Fully Transparent Network</vt:lpstr>
      <vt:lpstr>YOU  JUST GOT  SERVED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 CHAIN</dc:title>
  <dc:creator>Maheep Bhagwani</dc:creator>
  <cp:lastModifiedBy>Maheep Bhagwani</cp:lastModifiedBy>
  <cp:revision>100</cp:revision>
  <dcterms:created xsi:type="dcterms:W3CDTF">2018-02-18T16:37:29Z</dcterms:created>
  <dcterms:modified xsi:type="dcterms:W3CDTF">2018-02-23T16:02:02Z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